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16" r:id="rId2"/>
    <p:sldId id="346" r:id="rId3"/>
    <p:sldId id="347" r:id="rId4"/>
    <p:sldId id="348" r:id="rId5"/>
    <p:sldId id="257" r:id="rId6"/>
    <p:sldId id="258" r:id="rId7"/>
    <p:sldId id="319" r:id="rId8"/>
    <p:sldId id="318" r:id="rId9"/>
    <p:sldId id="325" r:id="rId10"/>
    <p:sldId id="328" r:id="rId11"/>
    <p:sldId id="324" r:id="rId12"/>
    <p:sldId id="317" r:id="rId13"/>
    <p:sldId id="323" r:id="rId14"/>
    <p:sldId id="336" r:id="rId15"/>
    <p:sldId id="339" r:id="rId16"/>
    <p:sldId id="338" r:id="rId17"/>
    <p:sldId id="344" r:id="rId18"/>
    <p:sldId id="343" r:id="rId19"/>
    <p:sldId id="337" r:id="rId20"/>
    <p:sldId id="321" r:id="rId21"/>
    <p:sldId id="354" r:id="rId22"/>
    <p:sldId id="353" r:id="rId23"/>
    <p:sldId id="326" r:id="rId24"/>
    <p:sldId id="333" r:id="rId25"/>
    <p:sldId id="340" r:id="rId26"/>
    <p:sldId id="329" r:id="rId27"/>
    <p:sldId id="335" r:id="rId28"/>
    <p:sldId id="342" r:id="rId29"/>
    <p:sldId id="345" r:id="rId30"/>
    <p:sldId id="327" r:id="rId31"/>
    <p:sldId id="330" r:id="rId32"/>
    <p:sldId id="277" r:id="rId33"/>
    <p:sldId id="279" r:id="rId34"/>
    <p:sldId id="278" r:id="rId35"/>
    <p:sldId id="280" r:id="rId36"/>
    <p:sldId id="259" r:id="rId37"/>
    <p:sldId id="322" r:id="rId38"/>
    <p:sldId id="341" r:id="rId39"/>
    <p:sldId id="260" r:id="rId40"/>
    <p:sldId id="334" r:id="rId41"/>
    <p:sldId id="262" r:id="rId42"/>
    <p:sldId id="263" r:id="rId43"/>
    <p:sldId id="283" r:id="rId44"/>
    <p:sldId id="264" r:id="rId45"/>
    <p:sldId id="284" r:id="rId46"/>
    <p:sldId id="265" r:id="rId47"/>
    <p:sldId id="266" r:id="rId48"/>
    <p:sldId id="267" r:id="rId49"/>
    <p:sldId id="274" r:id="rId50"/>
    <p:sldId id="268" r:id="rId51"/>
    <p:sldId id="269" r:id="rId52"/>
    <p:sldId id="270" r:id="rId53"/>
    <p:sldId id="272" r:id="rId54"/>
    <p:sldId id="273" r:id="rId55"/>
    <p:sldId id="275" r:id="rId56"/>
    <p:sldId id="281" r:id="rId57"/>
    <p:sldId id="276" r:id="rId58"/>
    <p:sldId id="332" r:id="rId59"/>
    <p:sldId id="352" r:id="rId60"/>
    <p:sldId id="285" r:id="rId61"/>
    <p:sldId id="286" r:id="rId62"/>
    <p:sldId id="287" r:id="rId63"/>
    <p:sldId id="288" r:id="rId64"/>
    <p:sldId id="289" r:id="rId65"/>
    <p:sldId id="290" r:id="rId66"/>
    <p:sldId id="291" r:id="rId67"/>
    <p:sldId id="292" r:id="rId68"/>
    <p:sldId id="293" r:id="rId69"/>
    <p:sldId id="294" r:id="rId70"/>
    <p:sldId id="295" r:id="rId71"/>
    <p:sldId id="296" r:id="rId72"/>
    <p:sldId id="297" r:id="rId73"/>
    <p:sldId id="298" r:id="rId74"/>
    <p:sldId id="299" r:id="rId75"/>
    <p:sldId id="300" r:id="rId76"/>
    <p:sldId id="301" r:id="rId77"/>
    <p:sldId id="302" r:id="rId78"/>
    <p:sldId id="303" r:id="rId79"/>
    <p:sldId id="304" r:id="rId80"/>
    <p:sldId id="305" r:id="rId81"/>
    <p:sldId id="306" r:id="rId82"/>
    <p:sldId id="307" r:id="rId83"/>
    <p:sldId id="355" r:id="rId84"/>
    <p:sldId id="331" r:id="rId85"/>
    <p:sldId id="308" r:id="rId86"/>
    <p:sldId id="309" r:id="rId87"/>
    <p:sldId id="310" r:id="rId88"/>
    <p:sldId id="311" r:id="rId89"/>
    <p:sldId id="312" r:id="rId90"/>
    <p:sldId id="313" r:id="rId91"/>
    <p:sldId id="314" r:id="rId92"/>
    <p:sldId id="351" r:id="rId93"/>
    <p:sldId id="315" r:id="rId94"/>
    <p:sldId id="320" r:id="rId95"/>
    <p:sldId id="349" r:id="rId96"/>
    <p:sldId id="350" r:id="rId9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699D1948-7EC3-45BC-A276-5046CE1077C1}">
          <p14:sldIdLst>
            <p14:sldId id="256"/>
            <p14:sldId id="257"/>
            <p14:sldId id="258"/>
            <p14:sldId id="277"/>
            <p14:sldId id="279"/>
            <p14:sldId id="278"/>
            <p14:sldId id="280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4"/>
            <p14:sldId id="268"/>
            <p14:sldId id="269"/>
            <p14:sldId id="270"/>
            <p14:sldId id="271"/>
            <p14:sldId id="272"/>
            <p14:sldId id="273"/>
            <p14:sldId id="275"/>
            <p14:sldId id="281"/>
            <p14:sldId id="276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43" autoAdjust="0"/>
    <p:restoredTop sz="94660"/>
  </p:normalViewPr>
  <p:slideViewPr>
    <p:cSldViewPr snapToGrid="0">
      <p:cViewPr varScale="1">
        <p:scale>
          <a:sx n="66" d="100"/>
          <a:sy n="66" d="100"/>
        </p:scale>
        <p:origin x="-52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4000">
              <a:srgbClr val="9ED6E4"/>
            </a:gs>
            <a:gs pos="1000">
              <a:schemeClr val="tx1">
                <a:lumMod val="85000"/>
              </a:schemeClr>
            </a:gs>
          </a:gsLst>
          <a:lin ang="612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7.xml"/><Relationship Id="rId2" Type="http://schemas.openxmlformats.org/officeDocument/2006/relationships/slide" Target="slide7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88.xml"/><Relationship Id="rId4" Type="http://schemas.openxmlformats.org/officeDocument/2006/relationships/slide" Target="slide4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84.xml"/><Relationship Id="rId7" Type="http://schemas.openxmlformats.org/officeDocument/2006/relationships/slide" Target="slide46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slide" Target="slide58.xml"/><Relationship Id="rId4" Type="http://schemas.openxmlformats.org/officeDocument/2006/relationships/slide" Target="slide6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80.xml"/><Relationship Id="rId2" Type="http://schemas.openxmlformats.org/officeDocument/2006/relationships/slide" Target="slide6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3" Type="http://schemas.openxmlformats.org/officeDocument/2006/relationships/slide" Target="slide25.xml"/><Relationship Id="rId7" Type="http://schemas.openxmlformats.org/officeDocument/2006/relationships/slide" Target="slide69.xml"/><Relationship Id="rId2" Type="http://schemas.openxmlformats.org/officeDocument/2006/relationships/slide" Target="slide8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5.xml"/><Relationship Id="rId5" Type="http://schemas.openxmlformats.org/officeDocument/2006/relationships/slide" Target="slide90.xml"/><Relationship Id="rId4" Type="http://schemas.openxmlformats.org/officeDocument/2006/relationships/slide" Target="slide38.xml"/><Relationship Id="rId9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55.xml"/><Relationship Id="rId13" Type="http://schemas.openxmlformats.org/officeDocument/2006/relationships/slide" Target="slide5.xml"/><Relationship Id="rId3" Type="http://schemas.openxmlformats.org/officeDocument/2006/relationships/slide" Target="slide28.xml"/><Relationship Id="rId7" Type="http://schemas.openxmlformats.org/officeDocument/2006/relationships/slide" Target="slide52.xml"/><Relationship Id="rId12" Type="http://schemas.openxmlformats.org/officeDocument/2006/relationships/slide" Target="slide93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8.xml"/><Relationship Id="rId11" Type="http://schemas.openxmlformats.org/officeDocument/2006/relationships/slide" Target="slide91.xml"/><Relationship Id="rId5" Type="http://schemas.openxmlformats.org/officeDocument/2006/relationships/slide" Target="slide66.xml"/><Relationship Id="rId10" Type="http://schemas.openxmlformats.org/officeDocument/2006/relationships/slide" Target="slide53.xml"/><Relationship Id="rId4" Type="http://schemas.openxmlformats.org/officeDocument/2006/relationships/slide" Target="slide42.xml"/><Relationship Id="rId9" Type="http://schemas.openxmlformats.org/officeDocument/2006/relationships/slide" Target="slide7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slide" Target="slide85.xml"/><Relationship Id="rId7" Type="http://schemas.openxmlformats.org/officeDocument/2006/relationships/slide" Target="slide62.xml"/><Relationship Id="rId2" Type="http://schemas.openxmlformats.org/officeDocument/2006/relationships/slide" Target="slide7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3.xml"/><Relationship Id="rId5" Type="http://schemas.openxmlformats.org/officeDocument/2006/relationships/slide" Target="slide44.xml"/><Relationship Id="rId4" Type="http://schemas.openxmlformats.org/officeDocument/2006/relationships/slide" Target="slide77.xml"/><Relationship Id="rId9" Type="http://schemas.openxmlformats.org/officeDocument/2006/relationships/slide" Target="slid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54.xml"/><Relationship Id="rId3" Type="http://schemas.openxmlformats.org/officeDocument/2006/relationships/slide" Target="slide71.xml"/><Relationship Id="rId7" Type="http://schemas.openxmlformats.org/officeDocument/2006/relationships/slide" Target="slide4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slide" Target="slide67.xml"/><Relationship Id="rId10" Type="http://schemas.openxmlformats.org/officeDocument/2006/relationships/slide" Target="slide5.xml"/><Relationship Id="rId4" Type="http://schemas.openxmlformats.org/officeDocument/2006/relationships/slide" Target="slide57.xml"/><Relationship Id="rId9" Type="http://schemas.openxmlformats.org/officeDocument/2006/relationships/slide" Target="slide6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92.xml"/><Relationship Id="rId3" Type="http://schemas.openxmlformats.org/officeDocument/2006/relationships/slide" Target="slide5.xml"/><Relationship Id="rId7" Type="http://schemas.openxmlformats.org/officeDocument/2006/relationships/slide" Target="slide76.xml"/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slide" Target="slide79.xml"/><Relationship Id="rId4" Type="http://schemas.openxmlformats.org/officeDocument/2006/relationships/slide" Target="slide6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49.xml"/><Relationship Id="rId3" Type="http://schemas.openxmlformats.org/officeDocument/2006/relationships/slide" Target="slide5.xml"/><Relationship Id="rId7" Type="http://schemas.openxmlformats.org/officeDocument/2006/relationships/slide" Target="slide89.xml"/><Relationship Id="rId12" Type="http://schemas.openxmlformats.org/officeDocument/2006/relationships/slide" Target="slide22.xml"/><Relationship Id="rId2" Type="http://schemas.openxmlformats.org/officeDocument/2006/relationships/slide" Target="slide6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slide" Target="slide76.xml"/><Relationship Id="rId5" Type="http://schemas.openxmlformats.org/officeDocument/2006/relationships/slide" Target="slide68.xml"/><Relationship Id="rId10" Type="http://schemas.openxmlformats.org/officeDocument/2006/relationships/slide" Target="slide74.xml"/><Relationship Id="rId4" Type="http://schemas.openxmlformats.org/officeDocument/2006/relationships/slide" Target="slide77.xml"/><Relationship Id="rId9" Type="http://schemas.openxmlformats.org/officeDocument/2006/relationships/slide" Target="slide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8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slide" Target="slide32.xml"/><Relationship Id="rId4" Type="http://schemas.openxmlformats.org/officeDocument/2006/relationships/slide" Target="slide8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7.xml"/><Relationship Id="rId3" Type="http://schemas.openxmlformats.org/officeDocument/2006/relationships/slide" Target="slide94.xml"/><Relationship Id="rId7" Type="http://schemas.openxmlformats.org/officeDocument/2006/relationships/slide" Target="slide13.xml"/><Relationship Id="rId12" Type="http://schemas.openxmlformats.org/officeDocument/2006/relationships/slide" Target="slide18.xml"/><Relationship Id="rId17" Type="http://schemas.openxmlformats.org/officeDocument/2006/relationships/slide" Target="slide95.xml"/><Relationship Id="rId2" Type="http://schemas.openxmlformats.org/officeDocument/2006/relationships/slide" Target="slide6.xml"/><Relationship Id="rId16" Type="http://schemas.openxmlformats.org/officeDocument/2006/relationships/slide" Target="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openxmlformats.org/officeDocument/2006/relationships/slide" Target="slide17.xml"/><Relationship Id="rId5" Type="http://schemas.openxmlformats.org/officeDocument/2006/relationships/slide" Target="slide11.xml"/><Relationship Id="rId15" Type="http://schemas.openxmlformats.org/officeDocument/2006/relationships/slide" Target="slide8.xml"/><Relationship Id="rId10" Type="http://schemas.openxmlformats.org/officeDocument/2006/relationships/slide" Target="slide16.xml"/><Relationship Id="rId4" Type="http://schemas.openxmlformats.org/officeDocument/2006/relationships/slide" Target="slide19.xml"/><Relationship Id="rId9" Type="http://schemas.openxmlformats.org/officeDocument/2006/relationships/slide" Target="slide15.xml"/><Relationship Id="rId14" Type="http://schemas.openxmlformats.org/officeDocument/2006/relationships/slide" Target="slide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7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89.xml"/><Relationship Id="rId3" Type="http://schemas.openxmlformats.org/officeDocument/2006/relationships/slide" Target="slide51.xml"/><Relationship Id="rId7" Type="http://schemas.openxmlformats.org/officeDocument/2006/relationships/slide" Target="slide35.xml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8.xml"/><Relationship Id="rId11" Type="http://schemas.openxmlformats.org/officeDocument/2006/relationships/slide" Target="slide5.xml"/><Relationship Id="rId5" Type="http://schemas.openxmlformats.org/officeDocument/2006/relationships/slide" Target="slide81.xml"/><Relationship Id="rId10" Type="http://schemas.openxmlformats.org/officeDocument/2006/relationships/slide" Target="slide48.xml"/><Relationship Id="rId4" Type="http://schemas.openxmlformats.org/officeDocument/2006/relationships/slide" Target="slide41.xml"/><Relationship Id="rId9" Type="http://schemas.openxmlformats.org/officeDocument/2006/relationships/slide" Target="slide2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8.xml"/><Relationship Id="rId1" Type="http://schemas.openxmlformats.org/officeDocument/2006/relationships/video" Target="file:///D:\&#1043;&#1051;&#1054;&#1057;&#1057;&#1040;&#1056;&#1048;&#1049;\&#1043;&#1083;&#1086;&#1089;&#1089;&#1072;&#1088;&#1080;&#1081;.mp4" TargetMode="Externa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3nmkGqJGdAOFgy9qZ9wHzq0Nw2LS-VpS6TTvJ3L-2DY/edit?usp=sharing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4177" y="847165"/>
            <a:ext cx="9869594" cy="2462092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bg1"/>
                </a:solidFill>
              </a:rPr>
              <a:t>Геометрический Глоссарий</a:t>
            </a:r>
            <a:endParaRPr lang="ru-RU" sz="6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48988" y="3440455"/>
            <a:ext cx="6400800" cy="1947333"/>
          </a:xfrm>
        </p:spPr>
        <p:txBody>
          <a:bodyPr>
            <a:normAutofit fontScale="77500" lnSpcReduction="20000"/>
          </a:bodyPr>
          <a:lstStyle/>
          <a:p>
            <a:r>
              <a:rPr lang="ru-RU" sz="3200" dirty="0" smtClean="0"/>
              <a:t>Выполнил:</a:t>
            </a:r>
          </a:p>
          <a:p>
            <a:r>
              <a:rPr lang="ru-RU" sz="3200" dirty="0" smtClean="0"/>
              <a:t>Кравцов Андрей 8 «Б» класс</a:t>
            </a:r>
          </a:p>
          <a:p>
            <a:r>
              <a:rPr lang="ru-RU" sz="3200" dirty="0" smtClean="0"/>
              <a:t>Руководитель:</a:t>
            </a:r>
          </a:p>
          <a:p>
            <a:r>
              <a:rPr lang="ru-RU" sz="3200" dirty="0" smtClean="0"/>
              <a:t>Орлянская С.В.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83392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269" y="2629504"/>
            <a:ext cx="4337731" cy="839411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Длина отрезка</a:t>
            </a:r>
            <a:endParaRPr lang="ru-RU" dirty="0">
              <a:solidFill>
                <a:schemeClr val="accent2">
                  <a:lumMod val="50000"/>
                </a:schemeClr>
              </a:solidFill>
              <a:hlinkClick r:id="rId2" action="ppaction://hlinksldjump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2801" y="638630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Д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Заголовок 1">
            <a:hlinkClick r:id="rId3" action="ppaction://hlinksldjump"/>
          </p:cNvPr>
          <p:cNvSpPr txBox="1">
            <a:spLocks/>
          </p:cNvSpPr>
          <p:nvPr/>
        </p:nvSpPr>
        <p:spPr>
          <a:xfrm>
            <a:off x="793069" y="1693332"/>
            <a:ext cx="4337731" cy="8394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Диаметр</a:t>
            </a:r>
            <a:endParaRPr kumimoji="0" lang="ru-RU" sz="36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851126" y="3681790"/>
            <a:ext cx="4751388" cy="8394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Диагонали ромба</a:t>
            </a:r>
            <a:endParaRPr kumimoji="0" lang="ru-RU" sz="36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916441" y="4676019"/>
            <a:ext cx="4751388" cy="83941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ДУГА </a:t>
            </a:r>
            <a:r>
              <a:rPr kumimoji="0" lang="ru-RU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 action="ppaction://hlinksldjump"/>
              </a:rPr>
              <a:t>Окружности</a:t>
            </a:r>
            <a:endParaRPr kumimoji="0" lang="ru-RU" sz="36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>
            <a:hlinkClick r:id="rId6" action="ppaction://hlinksldjump"/>
          </p:cNvPr>
          <p:cNvSpPr/>
          <p:nvPr/>
        </p:nvSpPr>
        <p:spPr>
          <a:xfrm>
            <a:off x="10121456" y="5978164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6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126" y="1613505"/>
            <a:ext cx="2900817" cy="67975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Катет</a:t>
            </a:r>
            <a:endParaRPr lang="ru-RU" sz="3200" dirty="0">
              <a:solidFill>
                <a:schemeClr val="accent2">
                  <a:lumMod val="50000"/>
                </a:schemeClr>
              </a:solidFill>
              <a:hlinkClick r:id="rId2" action="ppaction://hlinksldjump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258" y="544287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4383" y="2259391"/>
            <a:ext cx="7160760" cy="6797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 action="ppaction://hlinksldjump"/>
              </a:rPr>
              <a:t>Касательная</a:t>
            </a: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 окружности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698726" y="3689047"/>
            <a:ext cx="2900817" cy="6797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 action="ppaction://hlinksldjump"/>
              </a:rPr>
              <a:t>КОсинус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1469" y="4422019"/>
            <a:ext cx="2900817" cy="6797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 action="ppaction://hlinksldjump"/>
              </a:rPr>
              <a:t>Котангенс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47926" y="5104191"/>
            <a:ext cx="2900817" cy="6797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6" action="ppaction://hlinksldjump"/>
              </a:rPr>
              <a:t>Круг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662440" y="2970591"/>
            <a:ext cx="2900817" cy="6797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7" action="ppaction://hlinksldjump"/>
              </a:rPr>
              <a:t>Квадрат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>
            <a:hlinkClick r:id="rId8" action="ppaction://hlinksldjump"/>
          </p:cNvPr>
          <p:cNvSpPr/>
          <p:nvPr/>
        </p:nvSpPr>
        <p:spPr>
          <a:xfrm>
            <a:off x="10121456" y="5978164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8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841" y="1700590"/>
            <a:ext cx="1928359" cy="7958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луч</a:t>
            </a:r>
            <a:endParaRPr lang="ru-RU" sz="3200" dirty="0">
              <a:solidFill>
                <a:schemeClr val="accent2">
                  <a:lumMod val="50000"/>
                </a:schemeClr>
              </a:solidFill>
              <a:hlinkClick r:id="rId2" action="ppaction://hlinksldjump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01488" y="609601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Л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70172" y="609600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Заголовок 1">
            <a:hlinkClick r:id="rId3" action="ppaction://hlinksldjump"/>
          </p:cNvPr>
          <p:cNvSpPr txBox="1">
            <a:spLocks/>
          </p:cNvSpPr>
          <p:nvPr/>
        </p:nvSpPr>
        <p:spPr>
          <a:xfrm>
            <a:off x="6250441" y="1809447"/>
            <a:ext cx="3111273" cy="7958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МЕДИАНА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3600" y="3127828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727755" y="4501847"/>
            <a:ext cx="3111273" cy="7958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 action="ppaction://hlinksldjump"/>
              </a:rPr>
              <a:t>Наклонная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10121456" y="5978164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5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8955" y="437847"/>
            <a:ext cx="4308702" cy="72329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hlinkClick r:id="rId2" action="ppaction://hlinksldjump"/>
              </a:rPr>
              <a:t>Окружность</a:t>
            </a:r>
            <a:endParaRPr lang="ru-RU" sz="3200" dirty="0">
              <a:solidFill>
                <a:schemeClr val="bg1"/>
              </a:solidFill>
              <a:hlinkClick r:id="rId2" action="ppaction://hlinksldjump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373" y="333829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8669" y="1381276"/>
            <a:ext cx="10332130" cy="7232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>
              <a:spcBef>
                <a:spcPct val="0"/>
              </a:spcBef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 action="ppaction://hlinksldjump"/>
              </a:rPr>
              <a:t>Описанная</a:t>
            </a: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около </a:t>
            </a:r>
            <a:r>
              <a:rPr lang="ru-RU" sz="3200" cap="all" dirty="0" smtClean="0">
                <a:ln w="3175" cmpd="sng">
                  <a:noFill/>
                </a:ln>
                <a:solidFill>
                  <a:schemeClr val="bg1"/>
                </a:solidFill>
              </a:rPr>
              <a:t>треугольника </a:t>
            </a: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Окружность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1105124" y="3021390"/>
            <a:ext cx="6021389" cy="7232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Основания Трапеции</a:t>
            </a:r>
            <a:r>
              <a:rPr kumimoji="0" lang="ru-RU" sz="3200" b="0" i="0" u="none" strike="noStrike" kern="1200" cap="all" spc="0" normalizeH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>
            <a:hlinkClick r:id="rId5" action="ppaction://hlinksldjump"/>
          </p:cNvPr>
          <p:cNvSpPr txBox="1">
            <a:spLocks/>
          </p:cNvSpPr>
          <p:nvPr/>
        </p:nvSpPr>
        <p:spPr>
          <a:xfrm>
            <a:off x="1170442" y="3812418"/>
            <a:ext cx="6943044" cy="7232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Остроугольный треугольник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177697" y="4690533"/>
            <a:ext cx="6572932" cy="7232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Острый </a:t>
            </a: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6" action="ppaction://hlinksldjump"/>
              </a:rPr>
              <a:t>угол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1184955" y="5438019"/>
            <a:ext cx="4308702" cy="7232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Отрезок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>
            <a:hlinkClick r:id="rId8" action="ppaction://hlinksldjump"/>
          </p:cNvPr>
          <p:cNvSpPr txBox="1">
            <a:spLocks/>
          </p:cNvSpPr>
          <p:nvPr/>
        </p:nvSpPr>
        <p:spPr>
          <a:xfrm>
            <a:off x="1074058" y="2288418"/>
            <a:ext cx="11509828" cy="7232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30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Описанная около </a:t>
            </a:r>
            <a:r>
              <a:rPr lang="ru-RU" sz="3000" cap="all" dirty="0" smtClean="0">
                <a:ln w="3175" cmpd="sng">
                  <a:noFill/>
                </a:ln>
                <a:solidFill>
                  <a:schemeClr val="bg1"/>
                </a:solidFill>
              </a:rPr>
              <a:t>четырехугольника </a:t>
            </a:r>
            <a:r>
              <a:rPr kumimoji="0" lang="ru-RU" sz="30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Окружность</a:t>
            </a:r>
            <a:endParaRPr kumimoji="0" lang="ru-RU" sz="30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10121456" y="5978164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9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92360"/>
            <a:ext cx="6152017" cy="752325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hlinkClick r:id="rId2" action="ppaction://hlinksldjump"/>
              </a:rPr>
              <a:t>Периметр многоугольника</a:t>
            </a:r>
            <a:endParaRPr lang="ru-RU" sz="2800" dirty="0">
              <a:solidFill>
                <a:schemeClr val="bg1"/>
              </a:solidFill>
              <a:hlinkClick r:id="rId2" action="ppaction://hlinksldjump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П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Заголовок 1">
            <a:hlinkClick r:id="rId3" action="ppaction://hlinksldjump"/>
          </p:cNvPr>
          <p:cNvSpPr txBox="1">
            <a:spLocks/>
          </p:cNvSpPr>
          <p:nvPr/>
        </p:nvSpPr>
        <p:spPr>
          <a:xfrm>
            <a:off x="0" y="4131732"/>
            <a:ext cx="6152017" cy="752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Перпендикуляр</a:t>
            </a:r>
            <a:endParaRPr kumimoji="0" lang="ru-RU" sz="28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887789"/>
            <a:ext cx="4047445" cy="752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 action="ppaction://hlinksldjump"/>
              </a:rPr>
              <a:t>Параллелограмм</a:t>
            </a:r>
            <a:endParaRPr kumimoji="0" lang="ru-RU" sz="28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1911046"/>
            <a:ext cx="6152017" cy="752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5" action="ppaction://hlinksldjump"/>
              </a:rPr>
              <a:t>Параллельные</a:t>
            </a:r>
            <a:r>
              <a:rPr kumimoji="0" lang="ru-RU" sz="2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прямые</a:t>
            </a:r>
            <a:endParaRPr kumimoji="0" lang="ru-RU" sz="28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>
            <a:hlinkClick r:id="rId6" action="ppaction://hlinksldjump"/>
          </p:cNvPr>
          <p:cNvSpPr txBox="1">
            <a:spLocks/>
          </p:cNvSpPr>
          <p:nvPr/>
        </p:nvSpPr>
        <p:spPr>
          <a:xfrm>
            <a:off x="0" y="5213045"/>
            <a:ext cx="6152017" cy="752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Перпендикулярные прямые</a:t>
            </a:r>
            <a:endParaRPr kumimoji="0" lang="ru-RU" sz="28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6039983" y="2433561"/>
            <a:ext cx="6152017" cy="752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Подобные треугольники</a:t>
            </a:r>
            <a:endParaRPr kumimoji="0" lang="ru-RU" sz="28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>
            <a:hlinkClick r:id="rId8" action="ppaction://hlinksldjump"/>
          </p:cNvPr>
          <p:cNvSpPr txBox="1">
            <a:spLocks/>
          </p:cNvSpPr>
          <p:nvPr/>
        </p:nvSpPr>
        <p:spPr>
          <a:xfrm>
            <a:off x="6039983" y="263673"/>
            <a:ext cx="6152017" cy="752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Площадь многоугольника</a:t>
            </a:r>
            <a:endParaRPr kumimoji="0" lang="ru-RU" sz="28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>
            <a:hlinkClick r:id="rId9" action="ppaction://hlinksldjump"/>
          </p:cNvPr>
          <p:cNvSpPr txBox="1">
            <a:spLocks/>
          </p:cNvSpPr>
          <p:nvPr/>
        </p:nvSpPr>
        <p:spPr>
          <a:xfrm>
            <a:off x="6039983" y="4596188"/>
            <a:ext cx="6152017" cy="752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Прямой угол</a:t>
            </a:r>
            <a:endParaRPr kumimoji="0" lang="ru-RU" sz="28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6039983" y="3660017"/>
            <a:ext cx="6152017" cy="752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10" action="ppaction://hlinksldjump"/>
              </a:rPr>
              <a:t>Признаки</a:t>
            </a:r>
            <a:r>
              <a:rPr kumimoji="0" lang="ru-RU" sz="2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подобия </a:t>
            </a:r>
            <a:r>
              <a:rPr kumimoji="0" lang="ru-RU" sz="2800" b="0" i="0" u="none" strike="noStrike" kern="1200" cap="all" spc="0" normalizeH="0" baseline="0" noProof="0" dirty="0" err="1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треуг</a:t>
            </a:r>
            <a:r>
              <a:rPr kumimoji="0" lang="ru-RU" sz="2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28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>
            <a:hlinkClick r:id="rId11" action="ppaction://hlinksldjump"/>
          </p:cNvPr>
          <p:cNvSpPr txBox="1">
            <a:spLocks/>
          </p:cNvSpPr>
          <p:nvPr/>
        </p:nvSpPr>
        <p:spPr>
          <a:xfrm>
            <a:off x="6039983" y="5554131"/>
            <a:ext cx="6152017" cy="752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Прямоугольный треугольник</a:t>
            </a:r>
            <a:endParaRPr kumimoji="0" lang="ru-RU" sz="28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>
            <a:hlinkClick r:id="rId12" action="ppaction://hlinksldjump"/>
          </p:cNvPr>
          <p:cNvSpPr txBox="1">
            <a:spLocks/>
          </p:cNvSpPr>
          <p:nvPr/>
        </p:nvSpPr>
        <p:spPr>
          <a:xfrm>
            <a:off x="6039983" y="1315961"/>
            <a:ext cx="6152017" cy="7523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Площадь прямоугольника</a:t>
            </a:r>
            <a:endParaRPr kumimoji="0" lang="ru-RU" sz="28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Прямоугольник 14">
            <a:hlinkClick r:id="rId13" action="ppaction://hlinksldjump"/>
          </p:cNvPr>
          <p:cNvSpPr/>
          <p:nvPr/>
        </p:nvSpPr>
        <p:spPr>
          <a:xfrm>
            <a:off x="10407537" y="6211669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13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3240" y="3021391"/>
            <a:ext cx="7501845" cy="665239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hlinkClick r:id="rId2" action="ppaction://hlinksldjump"/>
              </a:rPr>
              <a:t>Равные фигуры</a:t>
            </a:r>
            <a:endParaRPr lang="ru-RU" sz="3200" dirty="0">
              <a:solidFill>
                <a:schemeClr val="bg1"/>
              </a:solidFill>
              <a:hlinkClick r:id="rId2" action="ppaction://hlinksldjump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259" y="0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Р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Заголовок 1">
            <a:hlinkClick r:id="rId3" action="ppaction://hlinksldjump"/>
          </p:cNvPr>
          <p:cNvSpPr txBox="1">
            <a:spLocks/>
          </p:cNvSpPr>
          <p:nvPr/>
        </p:nvSpPr>
        <p:spPr>
          <a:xfrm>
            <a:off x="676955" y="3826933"/>
            <a:ext cx="7501845" cy="6652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радиус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611640" y="4632475"/>
            <a:ext cx="7501845" cy="6652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Развернутый угол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>
            <a:hlinkClick r:id="rId5" action="ppaction://hlinksldjump"/>
          </p:cNvPr>
          <p:cNvSpPr txBox="1">
            <a:spLocks/>
          </p:cNvSpPr>
          <p:nvPr/>
        </p:nvSpPr>
        <p:spPr>
          <a:xfrm>
            <a:off x="676955" y="5350933"/>
            <a:ext cx="7501845" cy="6652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Ромб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>
            <a:hlinkClick r:id="rId6" action="ppaction://hlinksldjump"/>
          </p:cNvPr>
          <p:cNvSpPr txBox="1">
            <a:spLocks/>
          </p:cNvSpPr>
          <p:nvPr/>
        </p:nvSpPr>
        <p:spPr>
          <a:xfrm>
            <a:off x="698726" y="2223103"/>
            <a:ext cx="7501845" cy="6652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Равносторонний треугольник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676955" y="619276"/>
            <a:ext cx="7501845" cy="6652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Равнобедренный треугольник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>
            <a:hlinkClick r:id="rId8" action="ppaction://hlinksldjump"/>
          </p:cNvPr>
          <p:cNvSpPr txBox="1">
            <a:spLocks/>
          </p:cNvSpPr>
          <p:nvPr/>
        </p:nvSpPr>
        <p:spPr>
          <a:xfrm>
            <a:off x="713241" y="1410305"/>
            <a:ext cx="7501845" cy="66523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Равнобокая Трапеция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Прямоугольник 10">
            <a:hlinkClick r:id="rId9" action="ppaction://hlinksldjump"/>
          </p:cNvPr>
          <p:cNvSpPr/>
          <p:nvPr/>
        </p:nvSpPr>
        <p:spPr>
          <a:xfrm>
            <a:off x="10121456" y="5978164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9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9868" y="2136020"/>
            <a:ext cx="10332132" cy="89746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hlinkClick r:id="rId2" action="ppaction://hlinksldjump"/>
              </a:rPr>
              <a:t>Серединный перпендикуляр</a:t>
            </a:r>
            <a:endParaRPr lang="ru-RU" sz="3200" dirty="0">
              <a:solidFill>
                <a:schemeClr val="bg1"/>
              </a:solidFill>
              <a:hlinkClick r:id="rId2" action="ppaction://hlinksldjump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544" y="341086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Заголовок 1">
            <a:hlinkClick r:id="rId3" action="ppaction://hlinksldjump"/>
          </p:cNvPr>
          <p:cNvSpPr txBox="1">
            <a:spLocks/>
          </p:cNvSpPr>
          <p:nvPr/>
        </p:nvSpPr>
        <p:spPr>
          <a:xfrm>
            <a:off x="1859868" y="1359505"/>
            <a:ext cx="10332132" cy="8974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Середина отрезка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1859868" y="2818191"/>
            <a:ext cx="10332132" cy="8974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Синус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>
            <a:hlinkClick r:id="rId5" action="ppaction://hlinksldjump"/>
          </p:cNvPr>
          <p:cNvSpPr txBox="1">
            <a:spLocks/>
          </p:cNvSpPr>
          <p:nvPr/>
        </p:nvSpPr>
        <p:spPr>
          <a:xfrm>
            <a:off x="1859868" y="3507621"/>
            <a:ext cx="10332132" cy="8974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Смежные углы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859868" y="4204305"/>
            <a:ext cx="10332132" cy="8974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6" action="ppaction://hlinksldjump"/>
              </a:rPr>
              <a:t>Соседние</a:t>
            </a: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стороны четырехугольника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1859868" y="4922762"/>
            <a:ext cx="10332132" cy="8974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линия</a:t>
            </a:r>
            <a:r>
              <a:rPr kumimoji="0" lang="ru-RU" sz="3200" b="0" i="0" u="none" strike="noStrike" kern="1200" cap="all" spc="0" normalizeH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трапеции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>
            <a:hlinkClick r:id="rId8" action="ppaction://hlinksldjump"/>
          </p:cNvPr>
          <p:cNvSpPr txBox="1">
            <a:spLocks/>
          </p:cNvSpPr>
          <p:nvPr/>
        </p:nvSpPr>
        <p:spPr>
          <a:xfrm>
            <a:off x="1859868" y="5742820"/>
            <a:ext cx="7051903" cy="8974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Средняя линия треугольника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1859868" y="612021"/>
            <a:ext cx="10332132" cy="8974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9" action="ppaction://hlinksldjump"/>
              </a:rPr>
              <a:t>Секущая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Прямоугольник 12">
            <a:hlinkClick r:id="rId10" action="ppaction://hlinksldjump"/>
          </p:cNvPr>
          <p:cNvSpPr/>
          <p:nvPr/>
        </p:nvSpPr>
        <p:spPr>
          <a:xfrm>
            <a:off x="10121456" y="5978164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10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240" y="786189"/>
            <a:ext cx="8517845" cy="72329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hlinkClick r:id="rId2" action="ppaction://hlinksldjump"/>
              </a:rPr>
              <a:t>Тангенс острого угла</a:t>
            </a:r>
            <a:endParaRPr lang="ru-RU" sz="3200" dirty="0">
              <a:solidFill>
                <a:schemeClr val="bg1"/>
              </a:solidFill>
              <a:hlinkClick r:id="rId2" action="ppaction://hlinksldjump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0121456" y="5978164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3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202" y="290286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Т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1301069" y="1577218"/>
            <a:ext cx="8517845" cy="7232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Точка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>
            <a:hlinkClick r:id="rId5" action="ppaction://hlinksldjump"/>
          </p:cNvPr>
          <p:cNvSpPr txBox="1">
            <a:spLocks/>
          </p:cNvSpPr>
          <p:nvPr/>
        </p:nvSpPr>
        <p:spPr>
          <a:xfrm>
            <a:off x="1221240" y="3282647"/>
            <a:ext cx="8517845" cy="7232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Треугольник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>
            <a:hlinkClick r:id="rId6" action="ppaction://hlinksldjump"/>
          </p:cNvPr>
          <p:cNvSpPr txBox="1">
            <a:spLocks/>
          </p:cNvSpPr>
          <p:nvPr/>
        </p:nvSpPr>
        <p:spPr>
          <a:xfrm>
            <a:off x="1272040" y="2346474"/>
            <a:ext cx="8517845" cy="7232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Трапеция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1206725" y="4197046"/>
            <a:ext cx="8517845" cy="7232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Тупой Угол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>
            <a:hlinkClick r:id="rId8" action="ppaction://hlinksldjump"/>
          </p:cNvPr>
          <p:cNvSpPr txBox="1">
            <a:spLocks/>
          </p:cNvSpPr>
          <p:nvPr/>
        </p:nvSpPr>
        <p:spPr>
          <a:xfrm>
            <a:off x="1112383" y="5017103"/>
            <a:ext cx="8517845" cy="72329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Тупоугольный</a:t>
            </a:r>
            <a:r>
              <a:rPr kumimoji="0" lang="ru-RU" sz="3200" b="0" i="0" u="none" strike="noStrike" kern="1200" cap="all" spc="0" normalizeH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треугольник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8256" y="787142"/>
            <a:ext cx="3931330" cy="7087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hlinkClick r:id="rId2" action="ppaction://hlinksldjump"/>
              </a:rPr>
              <a:t>Углы смежные</a:t>
            </a:r>
            <a:endParaRPr lang="ru-RU" sz="3200" dirty="0">
              <a:solidFill>
                <a:schemeClr val="bg1"/>
              </a:solidFill>
              <a:hlinkClick r:id="rId2" action="ppaction://hlinksldjump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0121456" y="5978164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3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9144" y="399144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У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1317489" y="4096756"/>
            <a:ext cx="4333804" cy="7087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Угол Развернутый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>
            <a:hlinkClick r:id="rId5" action="ppaction://hlinksldjump"/>
          </p:cNvPr>
          <p:cNvSpPr txBox="1">
            <a:spLocks/>
          </p:cNvSpPr>
          <p:nvPr/>
        </p:nvSpPr>
        <p:spPr>
          <a:xfrm>
            <a:off x="6460899" y="1642533"/>
            <a:ext cx="5731101" cy="7087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Углы вертикальные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402670" y="416077"/>
            <a:ext cx="4736873" cy="7087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6" action="ppaction://hlinksldjump"/>
              </a:rPr>
              <a:t>Угол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1424440" y="1120019"/>
            <a:ext cx="3582989" cy="7087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Угол внешний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>
            <a:hlinkClick r:id="rId8" action="ppaction://hlinksldjump"/>
          </p:cNvPr>
          <p:cNvSpPr txBox="1">
            <a:spLocks/>
          </p:cNvSpPr>
          <p:nvPr/>
        </p:nvSpPr>
        <p:spPr>
          <a:xfrm>
            <a:off x="1430747" y="1822534"/>
            <a:ext cx="4185330" cy="7087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Угол вписанный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>
            <a:hlinkClick r:id="rId9" action="ppaction://hlinksldjump"/>
          </p:cNvPr>
          <p:cNvSpPr txBox="1">
            <a:spLocks/>
          </p:cNvSpPr>
          <p:nvPr/>
        </p:nvSpPr>
        <p:spPr>
          <a:xfrm>
            <a:off x="1428249" y="2585486"/>
            <a:ext cx="4058151" cy="7087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Угол острый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>
            <a:hlinkClick r:id="rId10" action="ppaction://hlinksldjump"/>
          </p:cNvPr>
          <p:cNvSpPr txBox="1">
            <a:spLocks/>
          </p:cNvSpPr>
          <p:nvPr/>
        </p:nvSpPr>
        <p:spPr>
          <a:xfrm>
            <a:off x="1301071" y="3334876"/>
            <a:ext cx="3990458" cy="7087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Угол прямой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>
            <a:hlinkClick r:id="rId11" action="ppaction://hlinksldjump"/>
          </p:cNvPr>
          <p:cNvSpPr txBox="1">
            <a:spLocks/>
          </p:cNvSpPr>
          <p:nvPr/>
        </p:nvSpPr>
        <p:spPr>
          <a:xfrm>
            <a:off x="1382325" y="4816404"/>
            <a:ext cx="2964821" cy="7087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Угол Тупой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">
            <a:hlinkClick r:id="rId12" action="ppaction://hlinksldjump"/>
          </p:cNvPr>
          <p:cNvSpPr txBox="1">
            <a:spLocks/>
          </p:cNvSpPr>
          <p:nvPr/>
        </p:nvSpPr>
        <p:spPr>
          <a:xfrm>
            <a:off x="6460899" y="2433562"/>
            <a:ext cx="5731101" cy="7087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Углы накрест лежащие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>
            <a:hlinkClick r:id="rId12" action="ppaction://hlinksldjump"/>
          </p:cNvPr>
          <p:cNvSpPr txBox="1">
            <a:spLocks/>
          </p:cNvSpPr>
          <p:nvPr/>
        </p:nvSpPr>
        <p:spPr>
          <a:xfrm>
            <a:off x="6460899" y="3224590"/>
            <a:ext cx="5731101" cy="7087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Углы односторонние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Заголовок 1">
            <a:hlinkClick r:id="rId12" action="ppaction://hlinksldjump"/>
          </p:cNvPr>
          <p:cNvSpPr txBox="1">
            <a:spLocks/>
          </p:cNvSpPr>
          <p:nvPr/>
        </p:nvSpPr>
        <p:spPr>
          <a:xfrm>
            <a:off x="6460899" y="4088191"/>
            <a:ext cx="5731101" cy="7087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Углы соответственные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Заголовок 1">
            <a:hlinkClick r:id="rId13" action="ppaction://hlinksldjump"/>
          </p:cNvPr>
          <p:cNvSpPr txBox="1">
            <a:spLocks/>
          </p:cNvSpPr>
          <p:nvPr/>
        </p:nvSpPr>
        <p:spPr>
          <a:xfrm>
            <a:off x="1346039" y="5578404"/>
            <a:ext cx="4212932" cy="70878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Угол Центральный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391" y="2111994"/>
            <a:ext cx="4728616" cy="65222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hlinkClick r:id="rId2" action="ppaction://hlinksldjump"/>
              </a:rPr>
              <a:t>Хорда</a:t>
            </a:r>
            <a:endParaRPr lang="ru-RU" sz="3200" dirty="0">
              <a:solidFill>
                <a:schemeClr val="bg1"/>
              </a:solidFill>
              <a:hlinkClick r:id="rId2" action="ppaction://hlinksldjump"/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0121456" y="5978164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3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9481" y="869595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Х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5808" y="3406843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Ц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3499" y="919144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Ч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500281" y="4461057"/>
            <a:ext cx="4728616" cy="65222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Центр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>
            <a:hlinkClick r:id="rId5" action="ppaction://hlinksldjump"/>
          </p:cNvPr>
          <p:cNvSpPr txBox="1">
            <a:spLocks/>
          </p:cNvSpPr>
          <p:nvPr/>
        </p:nvSpPr>
        <p:spPr>
          <a:xfrm>
            <a:off x="6023468" y="2133015"/>
            <a:ext cx="4728616" cy="65222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Четырехугольник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>
            <a:hlinkClick r:id="rId6" action="ppaction://hlinksldjump"/>
          </p:cNvPr>
          <p:cNvSpPr txBox="1">
            <a:spLocks/>
          </p:cNvSpPr>
          <p:nvPr/>
        </p:nvSpPr>
        <p:spPr>
          <a:xfrm>
            <a:off x="505534" y="5328160"/>
            <a:ext cx="7860699" cy="65222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Центральный угол окружности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105" y="307219"/>
            <a:ext cx="4271509" cy="892932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Проблема: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4357" y="996043"/>
            <a:ext cx="5300208" cy="55027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В учебниках по геометрии много терминов и определений. Поиск нужного термина занимает много времени. Мы поняли, что нужно сделать поиск быстрее и удобнее</a:t>
            </a:r>
            <a:endParaRPr lang="ru-RU" sz="32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76057" y="394304"/>
            <a:ext cx="4271509" cy="89293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Цель:</a:t>
            </a:r>
            <a:endParaRPr kumimoji="0" lang="ru-RU" sz="3600" b="0" i="0" u="none" strike="noStrike" kern="1200" cap="all" spc="0" normalizeH="0" baseline="0" noProof="0" dirty="0">
              <a:ln w="3175" cmpd="sng"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865814" y="1066800"/>
            <a:ext cx="5300208" cy="27785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285750" lvl="0" indent="-285750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</a:pPr>
            <a:r>
              <a:rPr lang="ru-RU" sz="3200" dirty="0" smtClean="0">
                <a:solidFill>
                  <a:schemeClr val="bg2">
                    <a:lumMod val="75000"/>
                  </a:schemeClr>
                </a:solidFill>
              </a:rPr>
              <a:t>Создать глоссарий геометрических терминов за 7-8 класс в электронном виде.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567793" y="783771"/>
            <a:ext cx="2383971" cy="8165"/>
          </a:xfrm>
          <a:prstGeom prst="straightConnector1">
            <a:avLst/>
          </a:prstGeom>
          <a:ln w="190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0212" y="1061960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АКСИОМА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7984" y="2006600"/>
            <a:ext cx="8534400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Первоначальное утверждение, принимаемое без доказательств</a:t>
            </a:r>
            <a:endParaRPr lang="ru-RU" sz="3200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0121456" y="5978164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2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8098" y="699104"/>
            <a:ext cx="8534400" cy="101358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Угол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1714" y="1701800"/>
            <a:ext cx="7447870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Угол – это фигура, образованная двумя лучами, имеющими общее начало. А также часть плоскости, ограниченная этими лучами.</a:t>
            </a:r>
            <a:endParaRPr lang="ru-RU" sz="3200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0121456" y="5978164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2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638629" y="4484914"/>
            <a:ext cx="3454400" cy="1451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494971" y="2017485"/>
            <a:ext cx="2605315" cy="248920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155" y="234647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Углы накрест лежащие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углы односторонние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углы соответственные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61457"/>
            <a:ext cx="7329714" cy="4466771"/>
          </a:xfrm>
        </p:spPr>
        <p:txBody>
          <a:bodyPr/>
          <a:lstStyle/>
          <a:p>
            <a:r>
              <a:rPr lang="ru-RU" sz="3200" dirty="0" smtClean="0"/>
              <a:t>При пересечении двух прямых секущей образуются углы:</a:t>
            </a:r>
          </a:p>
          <a:p>
            <a:r>
              <a:rPr lang="ru-RU" sz="3200" dirty="0" smtClean="0"/>
              <a:t>Односторонние: 1 и 6; 4 и 7.</a:t>
            </a:r>
          </a:p>
          <a:p>
            <a:r>
              <a:rPr lang="ru-RU" sz="3200" dirty="0" smtClean="0"/>
              <a:t>Накрест лежащие: 1 и 7; 4 и 6.</a:t>
            </a:r>
          </a:p>
          <a:p>
            <a:r>
              <a:rPr lang="ru-RU" sz="3200" dirty="0" smtClean="0"/>
              <a:t>Соответственные: 1и 5;  2и 6;  3 и 6;  4 и 8.</a:t>
            </a:r>
          </a:p>
          <a:p>
            <a:endParaRPr lang="ru-RU" dirty="0"/>
          </a:p>
        </p:txBody>
      </p:sp>
      <p:pic>
        <p:nvPicPr>
          <p:cNvPr id="1026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/>
          <a:stretch>
            <a:fillRect/>
          </a:stretch>
        </p:blipFill>
        <p:spPr bwMode="auto">
          <a:xfrm>
            <a:off x="6705600" y="1377889"/>
            <a:ext cx="5482829" cy="4595132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121456" y="5978164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3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869" y="394303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Гипотенуза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7012" y="2413001"/>
            <a:ext cx="7908245" cy="33927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Сторона прямоугольного треугольника, лежащая напротив прямого угла</a:t>
            </a:r>
            <a:endParaRPr lang="ru-RU" sz="3200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856343" y="2148114"/>
            <a:ext cx="2641600" cy="3773715"/>
          </a:xfrm>
          <a:prstGeom prst="rtTriangl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0"/>
            <a:endCxn id="4" idx="4"/>
          </p:cNvCxnSpPr>
          <p:nvPr/>
        </p:nvCxnSpPr>
        <p:spPr>
          <a:xfrm>
            <a:off x="856343" y="2148114"/>
            <a:ext cx="2641600" cy="377371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2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4589"/>
            <a:ext cx="10607902" cy="150706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Вписанная в треугольник окружность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20783" y="2050143"/>
            <a:ext cx="6877731" cy="289922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Окружность, которая касается всех сторон треугольника</a:t>
            </a:r>
            <a:endParaRPr lang="ru-RU" sz="3200" dirty="0"/>
          </a:p>
        </p:txBody>
      </p:sp>
      <p:sp>
        <p:nvSpPr>
          <p:cNvPr id="4" name="Овал 3"/>
          <p:cNvSpPr/>
          <p:nvPr/>
        </p:nvSpPr>
        <p:spPr>
          <a:xfrm>
            <a:off x="1582057" y="3294741"/>
            <a:ext cx="2249714" cy="224971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37029" y="1930400"/>
            <a:ext cx="3831771" cy="3628572"/>
          </a:xfrm>
          <a:prstGeom prst="triangle">
            <a:avLst>
              <a:gd name="adj" fmla="val 6401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2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684589"/>
            <a:ext cx="11232017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описанная около треугольника окружность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20783" y="2050143"/>
            <a:ext cx="6877731" cy="289922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Окружность, которая проходит через все вершины треугольника</a:t>
            </a:r>
            <a:endParaRPr lang="ru-RU" sz="3200" dirty="0"/>
          </a:p>
        </p:txBody>
      </p:sp>
      <p:sp>
        <p:nvSpPr>
          <p:cNvPr id="4" name="Овал 3"/>
          <p:cNvSpPr/>
          <p:nvPr/>
        </p:nvSpPr>
        <p:spPr>
          <a:xfrm>
            <a:off x="1103086" y="2119086"/>
            <a:ext cx="3715657" cy="342536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349829" y="2177144"/>
            <a:ext cx="3193142" cy="2525486"/>
          </a:xfrm>
          <a:prstGeom prst="triangle">
            <a:avLst>
              <a:gd name="adj" fmla="val 64015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2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1869" y="394303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Катет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7012" y="2413001"/>
            <a:ext cx="7908245" cy="339271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Сторона прямоугольного треугольника, прилежащая к прямому углу</a:t>
            </a:r>
            <a:endParaRPr lang="ru-RU" sz="3200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856343" y="2148114"/>
            <a:ext cx="2641600" cy="3773715"/>
          </a:xfrm>
          <a:prstGeom prst="rtTriangl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>
            <a:stCxn id="4" idx="2"/>
            <a:endCxn id="4" idx="4"/>
          </p:cNvCxnSpPr>
          <p:nvPr/>
        </p:nvCxnSpPr>
        <p:spPr>
          <a:xfrm>
            <a:off x="856343" y="5921829"/>
            <a:ext cx="2641600" cy="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stCxn id="4" idx="2"/>
            <a:endCxn id="4" idx="0"/>
          </p:cNvCxnSpPr>
          <p:nvPr/>
        </p:nvCxnSpPr>
        <p:spPr>
          <a:xfrm flipV="1">
            <a:off x="856343" y="2148114"/>
            <a:ext cx="0" cy="377371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2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469" y="350761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НАКЛОННАЯ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7183" y="1367972"/>
            <a:ext cx="6224588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Отрезок, отличный от перпендикуляра, соединяющий точку А с точкой прямой.</a:t>
            </a:r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3143" y="4804229"/>
            <a:ext cx="473165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452914" y="2423886"/>
            <a:ext cx="130629" cy="130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30101" y="2535385"/>
            <a:ext cx="38927" cy="2283358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6" idx="0"/>
          </p:cNvCxnSpPr>
          <p:nvPr/>
        </p:nvCxnSpPr>
        <p:spPr>
          <a:xfrm>
            <a:off x="2518229" y="2423886"/>
            <a:ext cx="1647371" cy="23948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2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469" y="350761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Перпендикуляр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7183" y="1367972"/>
            <a:ext cx="6224588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Отрезок, соединяющий точку А с точкой прямой и перпендикулярный данной прямой.</a:t>
            </a:r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53143" y="4804229"/>
            <a:ext cx="473165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2452914" y="2423886"/>
            <a:ext cx="130629" cy="130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30101" y="2535385"/>
            <a:ext cx="38927" cy="2283358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6" idx="0"/>
          </p:cNvCxnSpPr>
          <p:nvPr/>
        </p:nvCxnSpPr>
        <p:spPr>
          <a:xfrm>
            <a:off x="2518229" y="2423886"/>
            <a:ext cx="1647371" cy="2394857"/>
          </a:xfrm>
          <a:prstGeom prst="line">
            <a:avLst/>
          </a:prstGeom>
          <a:ln w="2222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2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02971" y="2061029"/>
            <a:ext cx="59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87735" y="4855420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5469" y="350761"/>
            <a:ext cx="10999788" cy="150706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Серединный  Перпендикуляр к отрезку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27183" y="1367972"/>
            <a:ext cx="6224588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Прямая, проходящая через середину отрезка и перпендикулярная ему.</a:t>
            </a:r>
            <a:endParaRPr lang="ru-RU" sz="3200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567543" y="4804229"/>
            <a:ext cx="21336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1538513" y="4731657"/>
            <a:ext cx="130629" cy="130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2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1142" y="4513944"/>
            <a:ext cx="5950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А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1735" y="4565134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592284" y="4738915"/>
            <a:ext cx="130629" cy="13062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510971" y="3004851"/>
            <a:ext cx="56905" cy="3337892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988458" y="4688116"/>
            <a:ext cx="72571" cy="232228"/>
          </a:xfrm>
          <a:prstGeom prst="line">
            <a:avLst/>
          </a:prstGeom>
          <a:ln w="2222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026228" y="4695372"/>
            <a:ext cx="72571" cy="232228"/>
          </a:xfrm>
          <a:prstGeom prst="line">
            <a:avLst/>
          </a:prstGeom>
          <a:ln w="22225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525485" y="4615544"/>
            <a:ext cx="174171" cy="1886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449" y="266315"/>
            <a:ext cx="8284297" cy="82357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Задачи проекта: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1745" y="1154545"/>
            <a:ext cx="11277599" cy="5523346"/>
          </a:xfrm>
        </p:spPr>
        <p:txBody>
          <a:bodyPr>
            <a:noAutofit/>
          </a:bodyPr>
          <a:lstStyle/>
          <a:p>
            <a:pPr lvl="0"/>
            <a:r>
              <a:rPr lang="ru-RU" sz="3200" dirty="0" smtClean="0"/>
              <a:t>Создать словарь в удобном виде для использования на компьютере;</a:t>
            </a:r>
          </a:p>
          <a:p>
            <a:pPr lvl="0"/>
            <a:r>
              <a:rPr lang="ru-RU" sz="3200" dirty="0" smtClean="0"/>
              <a:t>Если получится, создать словарь для использования на телефоне;</a:t>
            </a:r>
          </a:p>
          <a:p>
            <a:pPr lvl="0"/>
            <a:r>
              <a:rPr lang="ru-RU" sz="3200" dirty="0" smtClean="0"/>
              <a:t>Показать свой словарь учащимся школы и учителям математики, продемонстрировать удобство использования его при подготовке к зачетам и повторении;</a:t>
            </a:r>
          </a:p>
          <a:p>
            <a:r>
              <a:rPr lang="ru-RU" sz="3200" dirty="0" smtClean="0"/>
              <a:t>В процессе работы закрепить знания по геометрии.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25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125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8383" y="553961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Градус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4212" y="1193800"/>
            <a:ext cx="8534400" cy="361526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Одна </a:t>
            </a:r>
            <a:r>
              <a:rPr lang="ru-RU" sz="3600" dirty="0" err="1" smtClean="0"/>
              <a:t>стовосьмидесятая</a:t>
            </a:r>
            <a:r>
              <a:rPr lang="ru-RU" sz="3600" dirty="0" smtClean="0"/>
              <a:t> часть развернутого угла</a:t>
            </a:r>
            <a:endParaRPr lang="ru-RU" sz="3600" dirty="0"/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2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7812" y="597503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Круг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4970" y="2035629"/>
            <a:ext cx="7317241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Геометрическое место точек, расстояние от которых до заданной точки (центра) на больше данного положительного числа (радиуса)</a:t>
            </a:r>
            <a:endParaRPr lang="ru-RU" sz="3200" dirty="0"/>
          </a:p>
        </p:txBody>
      </p:sp>
      <p:sp>
        <p:nvSpPr>
          <p:cNvPr id="4" name="Овал 3"/>
          <p:cNvSpPr/>
          <p:nvPr/>
        </p:nvSpPr>
        <p:spPr>
          <a:xfrm>
            <a:off x="899886" y="2409371"/>
            <a:ext cx="2757714" cy="2757714"/>
          </a:xfrm>
          <a:prstGeom prst="ellipse">
            <a:avLst/>
          </a:prstGeom>
          <a:gradFill>
            <a:gsLst>
              <a:gs pos="0">
                <a:schemeClr val="bg2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2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5506" y="533897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четырехугольник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57486" y="1770743"/>
            <a:ext cx="7172059" cy="4224653"/>
          </a:xfrm>
        </p:spPr>
        <p:txBody>
          <a:bodyPr>
            <a:normAutofit/>
          </a:bodyPr>
          <a:lstStyle/>
          <a:p>
            <a:r>
              <a:rPr lang="ru-RU" sz="3200" dirty="0"/>
              <a:t>это геометрическая фигура (многоугольник), состоящая из четырех точек (вершин), </a:t>
            </a:r>
            <a:r>
              <a:rPr lang="ru-RU" sz="3200" dirty="0" smtClean="0"/>
              <a:t>никакие три </a:t>
            </a:r>
            <a:r>
              <a:rPr lang="ru-RU" sz="3200" dirty="0"/>
              <a:t>из которых не лежат на одной прямой, и четырех отрезков (сторон), последовательно соединяющих эти точки.</a:t>
            </a:r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Трапеция 5"/>
          <p:cNvSpPr/>
          <p:nvPr/>
        </p:nvSpPr>
        <p:spPr>
          <a:xfrm rot="7779600">
            <a:off x="872359" y="2501462"/>
            <a:ext cx="3384331" cy="3121572"/>
          </a:xfrm>
          <a:prstGeom prst="trapezoid">
            <a:avLst>
              <a:gd name="adj" fmla="val 43011"/>
            </a:avLst>
          </a:prstGeom>
          <a:gradFill>
            <a:gsLst>
              <a:gs pos="0">
                <a:schemeClr val="bg2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54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13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3800" y="574238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соседние стороны четырехугольника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2271" y="2501153"/>
            <a:ext cx="5843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это стороны, являющиеся соседними отрезками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6482" y="3213846"/>
            <a:ext cx="3200400" cy="2084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66482" y="3200400"/>
            <a:ext cx="13447" cy="2124635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754743" y="3200400"/>
            <a:ext cx="3225586" cy="7257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2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33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8307" y="211167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Периметр четырехугольника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66971" y="2312894"/>
            <a:ext cx="4502417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это сумма длин всех сторон четырехугольника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54741" y="2998694"/>
            <a:ext cx="4491318" cy="2232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Р=2(</a:t>
            </a:r>
            <a:r>
              <a:rPr lang="en-US" sz="3600" dirty="0" err="1" smtClean="0"/>
              <a:t>a+b</a:t>
            </a:r>
            <a:r>
              <a:rPr lang="ru-RU" sz="3600" dirty="0" smtClean="0"/>
              <a:t>)</a:t>
            </a:r>
            <a:endParaRPr lang="ru-RU" sz="3600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184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883" y="685800"/>
            <a:ext cx="8534400" cy="150706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выпуклый </a:t>
            </a:r>
            <a:r>
              <a:rPr lang="ru-RU" dirty="0" smtClean="0">
                <a:solidFill>
                  <a:schemeClr val="bg1"/>
                </a:solidFill>
              </a:rPr>
              <a:t>многоугольник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1257" y="2002972"/>
            <a:ext cx="5755247" cy="39527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Многоугольник называется выпуклым, если он расположен в одной полуплоскости относительно прямой, содержащей любую его сторону.</a:t>
            </a:r>
            <a:endParaRPr lang="ru-RU" sz="32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48344" y="1857829"/>
            <a:ext cx="4397827" cy="2627085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Правильный пятиугольник 6"/>
          <p:cNvSpPr/>
          <p:nvPr/>
        </p:nvSpPr>
        <p:spPr>
          <a:xfrm rot="182438">
            <a:off x="1770743" y="2728686"/>
            <a:ext cx="3033486" cy="2627086"/>
          </a:xfrm>
          <a:prstGeom prst="pentagon">
            <a:avLst/>
          </a:prstGeom>
          <a:gradFill flip="none" rotWithShape="1">
            <a:gsLst>
              <a:gs pos="0">
                <a:schemeClr val="bg2">
                  <a:lumMod val="75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284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619" y="430306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трапеция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094971"/>
            <a:ext cx="5110878" cy="3615267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en-US" dirty="0" smtClean="0"/>
              <a:t>B</a:t>
            </a:r>
            <a:r>
              <a:rPr lang="ru-RU" dirty="0" smtClean="0"/>
              <a:t>                                          С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                                                            </a:t>
            </a:r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0630" y="1715686"/>
            <a:ext cx="5653008" cy="361526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Трапеция - это </a:t>
            </a:r>
            <a:r>
              <a:rPr lang="ru-RU" sz="3200" dirty="0"/>
              <a:t>четырехугольник, у которого две стороны параллельны, а две другие не параллельны</a:t>
            </a:r>
          </a:p>
        </p:txBody>
      </p:sp>
      <p:sp>
        <p:nvSpPr>
          <p:cNvPr id="5" name="Трапеция 4"/>
          <p:cNvSpPr/>
          <p:nvPr/>
        </p:nvSpPr>
        <p:spPr>
          <a:xfrm>
            <a:off x="645162" y="2474259"/>
            <a:ext cx="4041138" cy="2856693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1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619" y="430306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БОКОВЫЕ СТОРОНЫ трапеции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094971"/>
            <a:ext cx="5110878" cy="3615267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en-US" dirty="0" smtClean="0"/>
              <a:t>B</a:t>
            </a:r>
            <a:r>
              <a:rPr lang="ru-RU" dirty="0" smtClean="0"/>
              <a:t>                                          С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                                                            </a:t>
            </a:r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0630" y="1715686"/>
            <a:ext cx="5653008" cy="361526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Не параллельные стороны трапеции</a:t>
            </a:r>
            <a:endParaRPr lang="ru-RU" sz="3200" dirty="0"/>
          </a:p>
        </p:txBody>
      </p:sp>
      <p:sp>
        <p:nvSpPr>
          <p:cNvPr id="5" name="Трапеция 4"/>
          <p:cNvSpPr/>
          <p:nvPr/>
        </p:nvSpPr>
        <p:spPr>
          <a:xfrm>
            <a:off x="645162" y="2474259"/>
            <a:ext cx="4041138" cy="2856693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53143" y="2481943"/>
            <a:ext cx="696685" cy="287382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69658" y="2474687"/>
            <a:ext cx="732971" cy="285205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1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2619" y="430306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Основания трапеции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2094971"/>
            <a:ext cx="5110878" cy="3615267"/>
          </a:xfrm>
        </p:spPr>
        <p:txBody>
          <a:bodyPr/>
          <a:lstStyle/>
          <a:p>
            <a:r>
              <a:rPr lang="ru-RU" dirty="0" smtClean="0"/>
              <a:t>          </a:t>
            </a:r>
            <a:r>
              <a:rPr lang="en-US" dirty="0" smtClean="0"/>
              <a:t>B</a:t>
            </a:r>
            <a:r>
              <a:rPr lang="ru-RU" dirty="0" smtClean="0"/>
              <a:t>                                          С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А                                                            </a:t>
            </a:r>
            <a:r>
              <a:rPr lang="en-US" dirty="0" smtClean="0"/>
              <a:t>D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10630" y="1715686"/>
            <a:ext cx="5653008" cy="361526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Параллельные стороны трапеции</a:t>
            </a:r>
            <a:endParaRPr lang="ru-RU" sz="3200" dirty="0"/>
          </a:p>
        </p:txBody>
      </p:sp>
      <p:sp>
        <p:nvSpPr>
          <p:cNvPr id="5" name="Трапеция 4"/>
          <p:cNvSpPr/>
          <p:nvPr/>
        </p:nvSpPr>
        <p:spPr>
          <a:xfrm>
            <a:off x="645162" y="2474259"/>
            <a:ext cx="4041138" cy="2856693"/>
          </a:xfrm>
          <a:prstGeom prst="trapezoid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349829" y="2452914"/>
            <a:ext cx="2627085" cy="2902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53143" y="5312229"/>
            <a:ext cx="4020457" cy="14514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10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675" y="545118"/>
            <a:ext cx="4649787" cy="826481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Равнобокая трапеция</a:t>
            </a:r>
            <a:endParaRPr lang="en-US" dirty="0" err="1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2742" y="1835920"/>
            <a:ext cx="4937655" cy="3853268"/>
          </a:xfrm>
        </p:spPr>
        <p:txBody>
          <a:bodyPr/>
          <a:lstStyle/>
          <a:p>
            <a:r>
              <a:rPr lang="ru-RU" sz="3200" dirty="0" smtClean="0"/>
              <a:t>Трапеция у которой боковые стороны равны.</a:t>
            </a:r>
          </a:p>
          <a:p>
            <a:endParaRPr lang="ru-RU" dirty="0"/>
          </a:p>
        </p:txBody>
      </p:sp>
      <p:sp>
        <p:nvSpPr>
          <p:cNvPr id="8" name="Трапеция 7"/>
          <p:cNvSpPr/>
          <p:nvPr/>
        </p:nvSpPr>
        <p:spPr>
          <a:xfrm>
            <a:off x="1095401" y="3878499"/>
            <a:ext cx="2750885" cy="1782072"/>
          </a:xfrm>
          <a:prstGeom prst="trapezoid">
            <a:avLst>
              <a:gd name="adj" fmla="val 32713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306285" y="4571999"/>
            <a:ext cx="290286" cy="203201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3389084" y="4601028"/>
            <a:ext cx="268515" cy="152399"/>
          </a:xfrm>
          <a:prstGeom prst="line">
            <a:avLst/>
          </a:prstGeom>
          <a:ln w="76200">
            <a:solidFill>
              <a:srgbClr val="FF000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5355770" y="1277257"/>
            <a:ext cx="6008916" cy="4383314"/>
          </a:xfrm>
        </p:spPr>
        <p:txBody>
          <a:bodyPr>
            <a:no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Углы при каждом основании равны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Диагонали равны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Высота трапеции, проведенная из вершины тупого угла, делит основание трапеции на два отрезка, меньший из которых равен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</a:rPr>
              <a:t>полуразности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оснований (средней линии трапеции)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280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4976" y="266314"/>
            <a:ext cx="8534400" cy="768159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Этапы работы над проектом: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994" y="962890"/>
            <a:ext cx="11507788" cy="558569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sz="2800" dirty="0" smtClean="0"/>
              <a:t>Отобрать из учебников 7 и 8 класса определения изученных геометрических понятий.</a:t>
            </a:r>
          </a:p>
          <a:p>
            <a:pPr lvl="0"/>
            <a:r>
              <a:rPr lang="ru-RU" sz="2800" dirty="0" smtClean="0"/>
              <a:t>Перевести их в электронный вид, желательно с поясняющими рисунками.</a:t>
            </a:r>
          </a:p>
          <a:p>
            <a:pPr lvl="0"/>
            <a:r>
              <a:rPr lang="ru-RU" sz="2800" dirty="0" smtClean="0"/>
              <a:t>Ознакомиться и проанализировать существующие компьютерные и телефонные программы, пригодные для создания словаря. Выбрать программу для своей работы.</a:t>
            </a:r>
          </a:p>
          <a:p>
            <a:pPr lvl="0"/>
            <a:r>
              <a:rPr lang="ru-RU" sz="2800" dirty="0" smtClean="0"/>
              <a:t>Сделать компьютерный словарь с удобным интерфейсом.</a:t>
            </a:r>
          </a:p>
          <a:p>
            <a:pPr lvl="0"/>
            <a:r>
              <a:rPr lang="ru-RU" sz="2800" dirty="0" smtClean="0"/>
              <a:t>Сделать телефонный словарь, чтобы определения всегда были под рукой.</a:t>
            </a:r>
          </a:p>
          <a:p>
            <a:pPr lvl="0"/>
            <a:r>
              <a:rPr lang="ru-RU" sz="2800" dirty="0" smtClean="0"/>
              <a:t>Подготовить представление своего проекта для класса, школы.</a:t>
            </a:r>
          </a:p>
          <a:p>
            <a:pPr lvl="0"/>
            <a:r>
              <a:rPr lang="ru-RU" sz="2800" dirty="0" smtClean="0"/>
              <a:t>В 9 классе дополнить глоссарий новыми терминами и понятиями.</a:t>
            </a:r>
          </a:p>
          <a:p>
            <a:pPr lvl="0"/>
            <a:r>
              <a:rPr lang="ru-RU" sz="2800" dirty="0" smtClean="0"/>
              <a:t>Дополненный глоссарий выложить на сайт школы для всеобщего пользования.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75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25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5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625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рапеция 9"/>
          <p:cNvSpPr/>
          <p:nvPr/>
        </p:nvSpPr>
        <p:spPr>
          <a:xfrm>
            <a:off x="385802" y="2570378"/>
            <a:ext cx="3866884" cy="2335450"/>
          </a:xfrm>
          <a:prstGeom prst="trapezoid">
            <a:avLst>
              <a:gd name="adj" fmla="val 32713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Текст 4"/>
          <p:cNvSpPr txBox="1">
            <a:spLocks/>
          </p:cNvSpPr>
          <p:nvPr/>
        </p:nvSpPr>
        <p:spPr>
          <a:xfrm>
            <a:off x="1277257" y="520569"/>
            <a:ext cx="9472016" cy="9453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СРЕДНЯЯ  ЛИНИЯ  ТРАПЕЦИИ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Объект 5"/>
          <p:cNvSpPr>
            <a:spLocks noGrp="1"/>
          </p:cNvSpPr>
          <p:nvPr>
            <p:ph sz="quarter" idx="4"/>
          </p:nvPr>
        </p:nvSpPr>
        <p:spPr>
          <a:xfrm>
            <a:off x="0" y="2249714"/>
            <a:ext cx="4833257" cy="2931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          В                             С      </a:t>
            </a:r>
          </a:p>
          <a:p>
            <a:pPr>
              <a:buNone/>
            </a:pPr>
            <a:r>
              <a:rPr lang="ru-RU" sz="2400" b="1" dirty="0" smtClean="0"/>
              <a:t> </a:t>
            </a:r>
            <a:r>
              <a:rPr lang="ru-RU" sz="1900" b="1" dirty="0" smtClean="0"/>
              <a:t>     </a:t>
            </a:r>
            <a:endParaRPr lang="ru-RU" sz="1100" b="1" dirty="0"/>
          </a:p>
          <a:p>
            <a:pPr>
              <a:buNone/>
            </a:pPr>
            <a:r>
              <a:rPr lang="en-US" sz="1100" b="1" dirty="0" smtClean="0"/>
              <a:t>       </a:t>
            </a:r>
            <a:endParaRPr lang="ru-RU" sz="1100" b="1" dirty="0" smtClean="0"/>
          </a:p>
          <a:p>
            <a:pPr>
              <a:buNone/>
            </a:pPr>
            <a:r>
              <a:rPr lang="en-US" sz="2400" b="1" dirty="0" smtClean="0"/>
              <a:t> </a:t>
            </a:r>
            <a:r>
              <a:rPr lang="ru-RU" sz="2400" b="1" dirty="0" smtClean="0"/>
              <a:t>   </a:t>
            </a:r>
            <a:r>
              <a:rPr lang="en-US" sz="2400" b="1" dirty="0" smtClean="0"/>
              <a:t>M</a:t>
            </a:r>
            <a:r>
              <a:rPr lang="ru-RU" sz="2400" b="1" dirty="0" smtClean="0"/>
              <a:t>          </a:t>
            </a:r>
            <a:r>
              <a:rPr lang="en-US" sz="2400" b="1" dirty="0" smtClean="0"/>
              <a:t>                             N</a:t>
            </a: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     </a:t>
            </a:r>
          </a:p>
          <a:p>
            <a:pPr>
              <a:buNone/>
            </a:pPr>
            <a:r>
              <a:rPr lang="ru-RU" sz="2400" b="1" dirty="0" smtClean="0"/>
              <a:t> А                                              </a:t>
            </a:r>
            <a:r>
              <a:rPr lang="en-US" sz="2400" b="1" dirty="0" smtClean="0"/>
              <a:t>D</a:t>
            </a:r>
            <a:endParaRPr lang="ru-RU" sz="2400" b="1" dirty="0"/>
          </a:p>
        </p:txBody>
      </p:sp>
      <p:cxnSp>
        <p:nvCxnSpPr>
          <p:cNvPr id="9" name="Прямая соединительная линия 8"/>
          <p:cNvCxnSpPr>
            <a:endCxn id="10" idx="3"/>
          </p:cNvCxnSpPr>
          <p:nvPr/>
        </p:nvCxnSpPr>
        <p:spPr>
          <a:xfrm flipV="1">
            <a:off x="773627" y="3738103"/>
            <a:ext cx="3097061" cy="385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Объект 5"/>
          <p:cNvSpPr>
            <a:spLocks noGrp="1"/>
          </p:cNvSpPr>
          <p:nvPr>
            <p:ph sz="quarter" idx="4"/>
          </p:nvPr>
        </p:nvSpPr>
        <p:spPr>
          <a:xfrm>
            <a:off x="5268685" y="2060893"/>
            <a:ext cx="6698344" cy="32077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Это отрезок, соединяющий середины ее боковых сторон.</a:t>
            </a:r>
          </a:p>
          <a:p>
            <a:pPr marL="0" indent="0">
              <a:buNone/>
            </a:pPr>
            <a:r>
              <a:rPr lang="ru-RU" sz="3200" dirty="0" smtClean="0"/>
              <a:t>*Средняя линия трапеции параллельна основаниям и равна их </a:t>
            </a:r>
            <a:r>
              <a:rPr lang="ru-RU" sz="3200" dirty="0" err="1" smtClean="0"/>
              <a:t>полусумме</a:t>
            </a:r>
            <a:r>
              <a:rPr lang="ru-RU" sz="3200" dirty="0" smtClean="0"/>
              <a:t>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226" y="555172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Высота трапеции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9086" y="2062240"/>
            <a:ext cx="7053943" cy="335884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Высота трапеции называют перпендикуляр, опущенный из любой точки прямой, содержащей одно из оснований, на прямую, содержащую другое основание.</a:t>
            </a:r>
            <a:endParaRPr lang="ru-RU" sz="3200" dirty="0"/>
          </a:p>
        </p:txBody>
      </p:sp>
      <p:sp>
        <p:nvSpPr>
          <p:cNvPr id="4" name="Трапеция 3"/>
          <p:cNvSpPr/>
          <p:nvPr/>
        </p:nvSpPr>
        <p:spPr>
          <a:xfrm>
            <a:off x="560616" y="2443541"/>
            <a:ext cx="3771900" cy="2596243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47549" y="2443541"/>
            <a:ext cx="0" cy="259624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5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8855" y="800100"/>
            <a:ext cx="8001000" cy="101525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параллелограмм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80329" y="2312894"/>
            <a:ext cx="7570695" cy="388619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Параллелограмм называют четырехугольник, у которого каждые две противолежащие стороны параллельны.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497542" y="2433918"/>
            <a:ext cx="3079378" cy="2501153"/>
          </a:xfrm>
          <a:prstGeom prst="parallelogram">
            <a:avLst>
              <a:gd name="adj" fmla="val 21406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8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8855" y="800100"/>
            <a:ext cx="8001000" cy="101525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Высота параллелограмма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80329" y="2312894"/>
            <a:ext cx="7570695" cy="388619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Высота-перпендикуляр, опущенный из любой точки прямой, содержащей сторону параллелограмма, на прямую, содержащую противолежащую сторону.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4" name="Параллелограмм 3"/>
          <p:cNvSpPr/>
          <p:nvPr/>
        </p:nvSpPr>
        <p:spPr>
          <a:xfrm>
            <a:off x="497542" y="2433918"/>
            <a:ext cx="3079378" cy="2501153"/>
          </a:xfrm>
          <a:prstGeom prst="parallelogram">
            <a:avLst>
              <a:gd name="adj" fmla="val 21406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306286" y="2452914"/>
            <a:ext cx="0" cy="2496457"/>
          </a:xfrm>
          <a:prstGeom prst="line">
            <a:avLst/>
          </a:prstGeom>
          <a:ln w="50800">
            <a:solidFill>
              <a:schemeClr val="bg1">
                <a:lumMod val="95000"/>
                <a:lumOff val="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684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8612" y="783771"/>
            <a:ext cx="8001000" cy="13226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ромб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7565" y="2447367"/>
            <a:ext cx="7960659" cy="369641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200" dirty="0"/>
              <a:t>это параллелограмм, у которого все стороны </a:t>
            </a:r>
            <a:r>
              <a:rPr lang="ru-RU" sz="3200" dirty="0" smtClean="0"/>
              <a:t>равны</a:t>
            </a:r>
          </a:p>
          <a:p>
            <a:endParaRPr lang="ru-RU" dirty="0" smtClean="0"/>
          </a:p>
        </p:txBody>
      </p:sp>
      <p:sp>
        <p:nvSpPr>
          <p:cNvPr id="4" name="Ромб 3"/>
          <p:cNvSpPr/>
          <p:nvPr/>
        </p:nvSpPr>
        <p:spPr>
          <a:xfrm>
            <a:off x="1129553" y="2447366"/>
            <a:ext cx="2299447" cy="321384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8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8612" y="783771"/>
            <a:ext cx="8001000" cy="132261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Диагонали ромба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47565" y="2447367"/>
            <a:ext cx="7960659" cy="36964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диагонали ромба перпендикулярны и являются биссектрисами его углов</a:t>
            </a:r>
          </a:p>
        </p:txBody>
      </p:sp>
      <p:sp>
        <p:nvSpPr>
          <p:cNvPr id="4" name="Ромб 3"/>
          <p:cNvSpPr/>
          <p:nvPr/>
        </p:nvSpPr>
        <p:spPr>
          <a:xfrm>
            <a:off x="1129553" y="2447366"/>
            <a:ext cx="2299447" cy="321384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4" idx="3"/>
          </p:cNvCxnSpPr>
          <p:nvPr/>
        </p:nvCxnSpPr>
        <p:spPr>
          <a:xfrm flipH="1">
            <a:off x="1161143" y="4054289"/>
            <a:ext cx="2267857" cy="24226"/>
          </a:xfrm>
          <a:prstGeom prst="line">
            <a:avLst/>
          </a:prstGeom>
          <a:ln w="50800">
            <a:solidFill>
              <a:schemeClr val="bg1">
                <a:lumMod val="95000"/>
                <a:lumOff val="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271486" y="2489200"/>
            <a:ext cx="7791" cy="3186527"/>
          </a:xfrm>
          <a:prstGeom prst="line">
            <a:avLst/>
          </a:prstGeom>
          <a:ln w="50800">
            <a:solidFill>
              <a:schemeClr val="bg1">
                <a:lumMod val="95000"/>
                <a:lumOff val="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8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6906" y="480108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квадрат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57268" y="2150249"/>
            <a:ext cx="6015532" cy="2810435"/>
          </a:xfrm>
        </p:spPr>
        <p:txBody>
          <a:bodyPr/>
          <a:lstStyle/>
          <a:p>
            <a:pPr marL="0" indent="0"/>
            <a:r>
              <a:rPr lang="ru-RU" sz="3200" dirty="0"/>
              <a:t>Э</a:t>
            </a:r>
            <a:r>
              <a:rPr lang="ru-RU" sz="3200" dirty="0" smtClean="0"/>
              <a:t>то прямоугольник, </a:t>
            </a:r>
            <a:r>
              <a:rPr lang="ru-RU" sz="3200" dirty="0"/>
              <a:t>у которого </a:t>
            </a:r>
            <a:r>
              <a:rPr lang="ru-RU" sz="3200" dirty="0" smtClean="0"/>
              <a:t>все стороны равны</a:t>
            </a:r>
          </a:p>
          <a:p>
            <a:pPr marL="0" indent="0"/>
            <a:r>
              <a:rPr lang="ru-RU" sz="3200" dirty="0" smtClean="0"/>
              <a:t>Это ромб, у которого все углы прямые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43318" y="2206172"/>
            <a:ext cx="2562625" cy="2536585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22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647" y="480108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прямоугольник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91418" y="2170526"/>
            <a:ext cx="4929000" cy="3615267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/>
              <a:t>это параллелограмм, у которого все углы </a:t>
            </a:r>
            <a:r>
              <a:rPr lang="ru-RU" sz="3200" dirty="0" smtClean="0"/>
              <a:t>прямые.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5799" y="2394857"/>
            <a:ext cx="3987801" cy="2674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64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035" y="372532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Вписанный угол окружности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65177" y="2218764"/>
            <a:ext cx="7900800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это угол, вершина которого лежит на окружности, а стороны пересекают </a:t>
            </a:r>
            <a:r>
              <a:rPr lang="ru-RU" sz="3200" dirty="0" smtClean="0"/>
              <a:t>окружность.</a:t>
            </a:r>
          </a:p>
          <a:p>
            <a:pPr marL="0" indent="0">
              <a:buNone/>
            </a:pPr>
            <a:r>
              <a:rPr lang="ru-RU" sz="3200" dirty="0" smtClean="0"/>
              <a:t>*Градусная </a:t>
            </a:r>
            <a:r>
              <a:rPr lang="ru-RU" sz="3200" dirty="0"/>
              <a:t>м</a:t>
            </a:r>
            <a:r>
              <a:rPr lang="ru-RU" sz="3200" dirty="0" smtClean="0"/>
              <a:t>ера вписанного угла равна половине градусной меры дуги, на которую он опирается.</a:t>
            </a:r>
          </a:p>
          <a:p>
            <a:pPr marL="0" indent="0">
              <a:buNone/>
            </a:pPr>
            <a:r>
              <a:rPr lang="ru-RU" sz="3200" dirty="0" smtClean="0"/>
              <a:t>*Вписанные углы, опирающиеся на одну и ту же дугу, равны.</a:t>
            </a:r>
          </a:p>
        </p:txBody>
      </p:sp>
      <p:sp>
        <p:nvSpPr>
          <p:cNvPr id="4" name="Блок-схема: узел 3"/>
          <p:cNvSpPr/>
          <p:nvPr/>
        </p:nvSpPr>
        <p:spPr>
          <a:xfrm>
            <a:off x="699247" y="3074519"/>
            <a:ext cx="1949824" cy="1903756"/>
          </a:xfrm>
          <a:prstGeom prst="flowChartConnector">
            <a:avLst/>
          </a:prstGeom>
        </p:spPr>
        <p:style>
          <a:lnRef idx="1">
            <a:schemeClr val="accent5"/>
          </a:lnRef>
          <a:fillRef idx="1002">
            <a:schemeClr val="dk2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>
            <a:stCxn id="4" idx="1"/>
            <a:endCxn id="4" idx="6"/>
          </p:cNvCxnSpPr>
          <p:nvPr/>
        </p:nvCxnSpPr>
        <p:spPr>
          <a:xfrm>
            <a:off x="984792" y="3353318"/>
            <a:ext cx="1664279" cy="67307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stCxn id="4" idx="1"/>
            <a:endCxn id="4" idx="4"/>
          </p:cNvCxnSpPr>
          <p:nvPr/>
        </p:nvCxnSpPr>
        <p:spPr>
          <a:xfrm>
            <a:off x="984792" y="3353318"/>
            <a:ext cx="689367" cy="162495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66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495" y="722156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Центральный угол окружности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2996" y="1883655"/>
            <a:ext cx="6135061" cy="3907545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это угол, вершина которого в центре окружности, а стороны пересекают окружность.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Блок-схема: узел 3"/>
          <p:cNvSpPr/>
          <p:nvPr/>
        </p:nvSpPr>
        <p:spPr>
          <a:xfrm>
            <a:off x="1327323" y="2233492"/>
            <a:ext cx="2259106" cy="2205318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456877" y="3313917"/>
            <a:ext cx="820777" cy="7874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>
            <a:endCxn id="4" idx="3"/>
          </p:cNvCxnSpPr>
          <p:nvPr/>
        </p:nvCxnSpPr>
        <p:spPr>
          <a:xfrm flipH="1">
            <a:off x="1658161" y="3328431"/>
            <a:ext cx="798715" cy="78741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Прямоугольник 6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7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86973" y="589820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А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19030" y="3557991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hlinkClick r:id="rId3" action="ppaction://hlinksldjump"/>
              </a:rPr>
              <a:t>Ф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37371" y="3623305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hlinkClick r:id="rId4" action="ppaction://hlinksldjump"/>
              </a:rPr>
              <a:t>Х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965201" y="5067478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Ц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2467430" y="5060220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Ч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9" name="TextBox 8">
            <a:hlinkClick r:id="rId3" action="ppaction://hlinksldjump"/>
          </p:cNvPr>
          <p:cNvSpPr txBox="1"/>
          <p:nvPr/>
        </p:nvSpPr>
        <p:spPr>
          <a:xfrm>
            <a:off x="4158343" y="5023936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hlinkClick r:id="rId3" action="ppaction://hlinksldjump"/>
              </a:rPr>
              <a:t>Ш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6343" y="4987650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hlinkClick r:id="rId3" action="ppaction://hlinksldjump"/>
              </a:rPr>
              <a:t>Щ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11144" y="5023934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hlinkClick r:id="rId3" action="ppaction://hlinksldjump"/>
              </a:rPr>
              <a:t>Э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2" name="TextBox 11">
            <a:hlinkClick r:id="rId3" action="ppaction://hlinksldjump"/>
          </p:cNvPr>
          <p:cNvSpPr txBox="1"/>
          <p:nvPr/>
        </p:nvSpPr>
        <p:spPr>
          <a:xfrm>
            <a:off x="8882744" y="5089249"/>
            <a:ext cx="957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Ю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15601" y="5125534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hlinkClick r:id="rId3" action="ppaction://hlinksldjump"/>
              </a:rPr>
              <a:t>Я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4" name="TextBox 13">
            <a:hlinkClick r:id="rId5" action="ppaction://hlinksldjump"/>
          </p:cNvPr>
          <p:cNvSpPr txBox="1"/>
          <p:nvPr/>
        </p:nvSpPr>
        <p:spPr>
          <a:xfrm>
            <a:off x="4129315" y="2092049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К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65373" y="2084792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hlinkClick r:id="rId6" action="ppaction://hlinksldjump"/>
              </a:rPr>
              <a:t>Л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8890000" y="2121076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Н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7" name="TextBox 16">
            <a:hlinkClick r:id="rId7" action="ppaction://hlinksldjump"/>
          </p:cNvPr>
          <p:cNvSpPr txBox="1"/>
          <p:nvPr/>
        </p:nvSpPr>
        <p:spPr>
          <a:xfrm>
            <a:off x="10493830" y="2200906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О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94230" y="3543478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hlinkClick r:id="rId8" action="ppaction://hlinksldjump"/>
              </a:rPr>
              <a:t>П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19" name="TextBox 18">
            <a:hlinkClick r:id="rId9" action="ppaction://hlinksldjump"/>
          </p:cNvPr>
          <p:cNvSpPr txBox="1"/>
          <p:nvPr/>
        </p:nvSpPr>
        <p:spPr>
          <a:xfrm>
            <a:off x="2525487" y="3550735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Р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0" name="TextBox 19">
            <a:hlinkClick r:id="rId10" action="ppaction://hlinksldjump"/>
          </p:cNvPr>
          <p:cNvSpPr txBox="1"/>
          <p:nvPr/>
        </p:nvSpPr>
        <p:spPr>
          <a:xfrm>
            <a:off x="4143829" y="3587020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С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36344" y="3536220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hlinkClick r:id="rId11" action="ppaction://hlinksldjump"/>
              </a:rPr>
              <a:t>Т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2" name="TextBox 21">
            <a:hlinkClick r:id="rId12" action="ppaction://hlinksldjump"/>
          </p:cNvPr>
          <p:cNvSpPr txBox="1"/>
          <p:nvPr/>
        </p:nvSpPr>
        <p:spPr>
          <a:xfrm>
            <a:off x="7511144" y="3528963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У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3" name="TextBox 22">
            <a:hlinkClick r:id="rId6" action="ppaction://hlinksldjump"/>
          </p:cNvPr>
          <p:cNvSpPr txBox="1"/>
          <p:nvPr/>
        </p:nvSpPr>
        <p:spPr>
          <a:xfrm>
            <a:off x="7460343" y="2070277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М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61772" y="626106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hlinkClick r:id="rId13" action="ppaction://hlinksldjump"/>
              </a:rPr>
              <a:t>Б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08917" y="575306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hlinkClick r:id="rId14" action="ppaction://hlinksldjump"/>
              </a:rPr>
              <a:t>Г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6" name="TextBox 25">
            <a:hlinkClick r:id="rId15" action="ppaction://hlinksldjump"/>
          </p:cNvPr>
          <p:cNvSpPr txBox="1"/>
          <p:nvPr/>
        </p:nvSpPr>
        <p:spPr>
          <a:xfrm>
            <a:off x="4143830" y="597077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7" name="TextBox 26">
            <a:hlinkClick r:id="rId16" action="ppaction://hlinksldjump"/>
          </p:cNvPr>
          <p:cNvSpPr txBox="1"/>
          <p:nvPr/>
        </p:nvSpPr>
        <p:spPr>
          <a:xfrm>
            <a:off x="7532916" y="633364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Д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8" name="TextBox 27">
            <a:hlinkClick r:id="rId3" action="ppaction://hlinksldjump"/>
          </p:cNvPr>
          <p:cNvSpPr txBox="1"/>
          <p:nvPr/>
        </p:nvSpPr>
        <p:spPr>
          <a:xfrm>
            <a:off x="8860972" y="611590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Е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92231" y="589819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  <a:hlinkClick r:id="rId3" action="ppaction://hlinksldjump"/>
              </a:rPr>
              <a:t>Ж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0" name="TextBox 29">
            <a:hlinkClick r:id="rId3" action="ppaction://hlinksldjump"/>
          </p:cNvPr>
          <p:cNvSpPr txBox="1"/>
          <p:nvPr/>
        </p:nvSpPr>
        <p:spPr>
          <a:xfrm>
            <a:off x="979715" y="1990449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З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1" name="TextBox 30">
            <a:hlinkClick r:id="rId3" action="ppaction://hlinksldjump"/>
          </p:cNvPr>
          <p:cNvSpPr txBox="1"/>
          <p:nvPr/>
        </p:nvSpPr>
        <p:spPr>
          <a:xfrm>
            <a:off x="2496459" y="2012220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И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2" name="TextBox 31">
            <a:hlinkClick r:id="rId17" action="ppaction://hlinksldjump"/>
          </p:cNvPr>
          <p:cNvSpPr txBox="1"/>
          <p:nvPr/>
        </p:nvSpPr>
        <p:spPr>
          <a:xfrm>
            <a:off x="10344727" y="6334780"/>
            <a:ext cx="184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Дальше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91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6565" y="453214"/>
            <a:ext cx="8534400" cy="1507067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описанная окружность четырехугольника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37110" y="1835024"/>
            <a:ext cx="7981482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Окружность </a:t>
            </a:r>
            <a:r>
              <a:rPr lang="ru-RU" sz="3200" dirty="0"/>
              <a:t>называют </a:t>
            </a:r>
            <a:r>
              <a:rPr lang="ru-RU" sz="3200" dirty="0" smtClean="0"/>
              <a:t>описанной около четырехугольника, </a:t>
            </a:r>
            <a:r>
              <a:rPr lang="ru-RU" sz="3200" dirty="0"/>
              <a:t>если она проходит через все его </a:t>
            </a:r>
            <a:r>
              <a:rPr lang="ru-RU" sz="3200" dirty="0" smtClean="0"/>
              <a:t>вершины.</a:t>
            </a:r>
          </a:p>
          <a:p>
            <a:pPr marL="0" indent="0">
              <a:buNone/>
            </a:pPr>
            <a:r>
              <a:rPr lang="ru-RU" sz="3200" dirty="0" smtClean="0"/>
              <a:t>*У вписанного в окружность  четырехугольника сумма противолежащих сторон равна 180 градусов.</a:t>
            </a:r>
          </a:p>
        </p:txBody>
      </p:sp>
      <p:sp>
        <p:nvSpPr>
          <p:cNvPr id="8" name="Блок-схема: узел 7"/>
          <p:cNvSpPr/>
          <p:nvPr/>
        </p:nvSpPr>
        <p:spPr>
          <a:xfrm>
            <a:off x="551330" y="2160067"/>
            <a:ext cx="2649070" cy="2518333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Трапеция 9"/>
          <p:cNvSpPr/>
          <p:nvPr/>
        </p:nvSpPr>
        <p:spPr>
          <a:xfrm>
            <a:off x="942521" y="2334879"/>
            <a:ext cx="1808630" cy="1969187"/>
          </a:xfrm>
          <a:prstGeom prst="trapezoid">
            <a:avLst>
              <a:gd name="adj" fmla="val 13104"/>
            </a:avLst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8648" y="238062"/>
            <a:ext cx="8534400" cy="1507067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вписанная  окружность четырехугольника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48101" y="1894327"/>
            <a:ext cx="7053636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Окружность называют вписанной в четырёхугольник, если она касается всех его сторон. </a:t>
            </a:r>
          </a:p>
          <a:p>
            <a:pPr marL="0" indent="0">
              <a:buNone/>
            </a:pPr>
            <a:r>
              <a:rPr lang="ru-RU" sz="3200" dirty="0" smtClean="0"/>
              <a:t>*если в выпуклом четырёхугольнике суммы противолежащих сторон равны, то в него можно вписать окружность.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9962" y="2336158"/>
            <a:ext cx="2032094" cy="19632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узел 6"/>
          <p:cNvSpPr/>
          <p:nvPr/>
        </p:nvSpPr>
        <p:spPr>
          <a:xfrm>
            <a:off x="1019963" y="2336159"/>
            <a:ext cx="2032094" cy="196327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5883" y="632012"/>
            <a:ext cx="8534400" cy="1507067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подобные 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треугольники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52572" y="1625600"/>
            <a:ext cx="6502400" cy="43978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Д</a:t>
            </a:r>
            <a:r>
              <a:rPr lang="ru-RU" sz="3200" dirty="0" smtClean="0"/>
              <a:t>ва </a:t>
            </a:r>
            <a:r>
              <a:rPr lang="ru-RU" sz="3200" dirty="0"/>
              <a:t>треугольника называют подобными, если их углы соответственно равны и стороны одного треугольника </a:t>
            </a:r>
            <a:r>
              <a:rPr lang="ru-RU" sz="3200" dirty="0" smtClean="0"/>
              <a:t>пропорциональны </a:t>
            </a:r>
            <a:r>
              <a:rPr lang="ru-RU" sz="3200" dirty="0"/>
              <a:t>соответственным сторонам другого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498" y="2046516"/>
            <a:ext cx="4461394" cy="2864222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9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589" y="0"/>
            <a:ext cx="8534400" cy="15070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ПРИЗНАКИ ПОДОБИЯ ТРЕУГОЛЬНИКОВ 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8686" y="1146628"/>
            <a:ext cx="11771085" cy="515100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Если два угла одного треугольника равна двум углам другого треугольника, то такие треугольники подобны.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Если две стороны одного треугольника пропорциональны двум сторонам другого треугольника и углы, образованные этими сторонами, равны, то такие треугольники подобны.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3200" dirty="0" smtClean="0"/>
              <a:t>Если три стороны одного треугольника пропорциональны трем сторонам другого треугольника, то такие треугольники подобны.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8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541" y="685800"/>
            <a:ext cx="8534400" cy="1507067"/>
          </a:xfrm>
        </p:spPr>
        <p:txBody>
          <a:bodyPr/>
          <a:lstStyle/>
          <a:p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Средняя линия треугольника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5570" y="1576174"/>
            <a:ext cx="6362943" cy="4498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Это </a:t>
            </a:r>
            <a:r>
              <a:rPr lang="ru-RU" sz="3200" dirty="0"/>
              <a:t>отрезок, </a:t>
            </a:r>
            <a:r>
              <a:rPr lang="ru-RU" sz="3200" dirty="0" smtClean="0"/>
              <a:t>соединяющий середины </a:t>
            </a:r>
            <a:r>
              <a:rPr lang="ru-RU" sz="3200" dirty="0"/>
              <a:t>двух его </a:t>
            </a:r>
            <a:r>
              <a:rPr lang="ru-RU" sz="3200" dirty="0" smtClean="0"/>
              <a:t>сторон.</a:t>
            </a:r>
          </a:p>
          <a:p>
            <a:pPr marL="0" indent="0">
              <a:buNone/>
            </a:pPr>
            <a:r>
              <a:rPr lang="ru-RU" sz="3200" dirty="0" smtClean="0"/>
              <a:t>*Средняя линия треугольника, соединяющая середины двух его сторон, параллельна третьей стороне и равна ее половине.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849" y="1764936"/>
            <a:ext cx="4782915" cy="3587188"/>
          </a:xfrm>
          <a:prstGeom prst="rect">
            <a:avLst/>
          </a:prstGeom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08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6440" y="0"/>
            <a:ext cx="10086882" cy="131781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Площадь многоугольника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1257" y="1480457"/>
            <a:ext cx="11654972" cy="4785872"/>
          </a:xfrm>
        </p:spPr>
        <p:txBody>
          <a:bodyPr>
            <a:noAutofit/>
          </a:bodyPr>
          <a:lstStyle/>
          <a:p>
            <a:r>
              <a:rPr lang="ru-RU" sz="3200" dirty="0"/>
              <a:t>площадью многоугольника называют положительную величину, которая обладает следующими свойствами: </a:t>
            </a:r>
            <a:endParaRPr lang="ru-RU" sz="3200" dirty="0" smtClean="0"/>
          </a:p>
          <a:p>
            <a:r>
              <a:rPr lang="ru-RU" sz="3200" dirty="0" smtClean="0"/>
              <a:t>1.Равные </a:t>
            </a:r>
            <a:r>
              <a:rPr lang="ru-RU" sz="3200" dirty="0"/>
              <a:t>многоугольники имеют равные площади</a:t>
            </a:r>
            <a:r>
              <a:rPr lang="ru-RU" sz="3200" dirty="0" smtClean="0"/>
              <a:t>.</a:t>
            </a:r>
          </a:p>
          <a:p>
            <a:r>
              <a:rPr lang="ru-RU" sz="3200" dirty="0" smtClean="0"/>
              <a:t> </a:t>
            </a:r>
            <a:r>
              <a:rPr lang="ru-RU" sz="3200" dirty="0"/>
              <a:t>2.Если многоугольник </a:t>
            </a:r>
            <a:r>
              <a:rPr lang="ru-RU" sz="3200" dirty="0" smtClean="0"/>
              <a:t>составлен из </a:t>
            </a:r>
            <a:r>
              <a:rPr lang="ru-RU" sz="3200" dirty="0"/>
              <a:t>нескольких многоугольников, то его площадь равна сумме площадей этих </a:t>
            </a:r>
            <a:r>
              <a:rPr lang="ru-RU" sz="3200" dirty="0" smtClean="0"/>
              <a:t>многоугольников.</a:t>
            </a:r>
          </a:p>
          <a:p>
            <a:r>
              <a:rPr lang="ru-RU" sz="3200" dirty="0" smtClean="0"/>
              <a:t>3.За </a:t>
            </a:r>
            <a:r>
              <a:rPr lang="ru-RU" sz="3200" dirty="0"/>
              <a:t>единицу измерения площади принимают единичный квадрат, т.е. квадрат со стороной, равной единице измерения длинны.</a:t>
            </a:r>
          </a:p>
        </p:txBody>
      </p:sp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36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1377" y="685800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Периметр многоугольника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2682" y="2185680"/>
            <a:ext cx="4471799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это сумма длин всех его сторон.</a:t>
            </a:r>
          </a:p>
        </p:txBody>
      </p:sp>
      <p:sp>
        <p:nvSpPr>
          <p:cNvPr id="4" name="Правильный пятиугольник 3"/>
          <p:cNvSpPr/>
          <p:nvPr/>
        </p:nvSpPr>
        <p:spPr>
          <a:xfrm>
            <a:off x="420915" y="2438400"/>
            <a:ext cx="4527604" cy="3585882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P</a:t>
            </a:r>
            <a:r>
              <a:rPr lang="ru-RU" sz="2800" dirty="0" err="1" smtClean="0"/>
              <a:t>=а+в+с+</a:t>
            </a:r>
            <a:r>
              <a:rPr lang="en-US" sz="2800" dirty="0" err="1" smtClean="0"/>
              <a:t>d+e</a:t>
            </a:r>
            <a:endParaRPr lang="ru-RU" sz="2800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73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165" y="278402"/>
            <a:ext cx="8534400" cy="1507067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Синус острого угла прямоугольного треугольника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3229" y="1963058"/>
            <a:ext cx="4552483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Это отношение противолежащего катета к гипотенузе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en-US" sz="2800" dirty="0" smtClean="0"/>
              <a:t>Sin A = BC /AB</a:t>
            </a:r>
            <a:endParaRPr lang="ru-RU" sz="2800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1088571" y="1930400"/>
            <a:ext cx="3048000" cy="4281714"/>
          </a:xfrm>
          <a:prstGeom prst="rtTriangl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Скругленная соединительная линия 6"/>
          <p:cNvCxnSpPr/>
          <p:nvPr/>
        </p:nvCxnSpPr>
        <p:spPr>
          <a:xfrm flipV="1">
            <a:off x="1132113" y="2496457"/>
            <a:ext cx="304800" cy="101600"/>
          </a:xfrm>
          <a:prstGeom prst="curvedConnector3">
            <a:avLst>
              <a:gd name="adj1" fmla="val 59524"/>
            </a:avLst>
          </a:prstGeom>
          <a:ln w="254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514" y="1770743"/>
            <a:ext cx="72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885" y="5653314"/>
            <a:ext cx="72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0114" y="5675085"/>
            <a:ext cx="72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2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165" y="278402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Котангенс </a:t>
            </a:r>
            <a:r>
              <a:rPr lang="ru-RU" dirty="0">
                <a:solidFill>
                  <a:schemeClr val="bg1"/>
                </a:solidFill>
              </a:rPr>
              <a:t>острого угла прямоугольного треугольника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3229" y="1963058"/>
            <a:ext cx="4552483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Это отношение противолежащего катета к прилежащему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en-US" sz="2800" dirty="0" err="1" smtClean="0"/>
              <a:t>ctg</a:t>
            </a:r>
            <a:r>
              <a:rPr lang="en-US" sz="2800" dirty="0" smtClean="0"/>
              <a:t> A = BC /AC</a:t>
            </a:r>
            <a:endParaRPr lang="ru-RU" sz="2800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1088571" y="1930400"/>
            <a:ext cx="3048000" cy="4281714"/>
          </a:xfrm>
          <a:prstGeom prst="rtTriangl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Скругленная соединительная линия 6"/>
          <p:cNvCxnSpPr/>
          <p:nvPr/>
        </p:nvCxnSpPr>
        <p:spPr>
          <a:xfrm flipV="1">
            <a:off x="1132113" y="2496457"/>
            <a:ext cx="304800" cy="101600"/>
          </a:xfrm>
          <a:prstGeom prst="curvedConnector3">
            <a:avLst>
              <a:gd name="adj1" fmla="val 59524"/>
            </a:avLst>
          </a:prstGeom>
          <a:ln w="254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514" y="1770743"/>
            <a:ext cx="72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885" y="5653314"/>
            <a:ext cx="72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0114" y="5675085"/>
            <a:ext cx="72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2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165" y="278402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тангенс </a:t>
            </a:r>
            <a:r>
              <a:rPr lang="ru-RU" dirty="0">
                <a:solidFill>
                  <a:schemeClr val="bg1"/>
                </a:solidFill>
              </a:rPr>
              <a:t>острого угла прямоугольного треугольника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93229" y="1963058"/>
            <a:ext cx="4552483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Это отношение прилежащего катета к противолежащему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en-US" sz="2800" dirty="0" err="1" smtClean="0"/>
              <a:t>tg</a:t>
            </a:r>
            <a:r>
              <a:rPr lang="en-US" sz="2800" dirty="0" smtClean="0"/>
              <a:t> A = </a:t>
            </a:r>
            <a:r>
              <a:rPr lang="ru-RU" sz="2800" dirty="0" smtClean="0"/>
              <a:t>А</a:t>
            </a:r>
            <a:r>
              <a:rPr lang="en-US" sz="2800" dirty="0" smtClean="0"/>
              <a:t>C /</a:t>
            </a:r>
            <a:r>
              <a:rPr lang="ru-RU" sz="2800" dirty="0" smtClean="0"/>
              <a:t>В</a:t>
            </a:r>
            <a:r>
              <a:rPr lang="en-US" sz="2800" dirty="0" smtClean="0"/>
              <a:t>C</a:t>
            </a:r>
            <a:endParaRPr lang="ru-RU" sz="2800" dirty="0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1088571" y="1930400"/>
            <a:ext cx="3048000" cy="4281714"/>
          </a:xfrm>
          <a:prstGeom prst="rtTriangle">
            <a:avLst/>
          </a:prstGeom>
          <a:noFill/>
          <a:ln w="349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Скругленная соединительная линия 6"/>
          <p:cNvCxnSpPr/>
          <p:nvPr/>
        </p:nvCxnSpPr>
        <p:spPr>
          <a:xfrm flipV="1">
            <a:off x="1132113" y="2496457"/>
            <a:ext cx="304800" cy="101600"/>
          </a:xfrm>
          <a:prstGeom prst="curvedConnector3">
            <a:avLst>
              <a:gd name="adj1" fmla="val 59524"/>
            </a:avLst>
          </a:prstGeom>
          <a:ln w="254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2514" y="1770743"/>
            <a:ext cx="72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A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885" y="5653314"/>
            <a:ext cx="72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80114" y="5675085"/>
            <a:ext cx="725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В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2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6973" y="885372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А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5999" y="1901371"/>
            <a:ext cx="4397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АКСИОМА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>
            <a:hlinkClick r:id="rId3" action="ppaction://hlinksldjump"/>
          </p:cNvPr>
          <p:cNvSpPr/>
          <p:nvPr/>
        </p:nvSpPr>
        <p:spPr>
          <a:xfrm>
            <a:off x="10121456" y="5978164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3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44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5165" y="278402"/>
            <a:ext cx="8534400" cy="1507067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КОСинус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острого угла прямоугольного треугольника</a:t>
            </a:r>
          </a:p>
        </p:txBody>
      </p:sp>
      <p:pic>
        <p:nvPicPr>
          <p:cNvPr id="1027" name="Picture 3" descr="C:\Users\User\Desktop\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9989" y="1576215"/>
            <a:ext cx="6618868" cy="4964151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110304" y="6033921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2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0695" y="117038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луч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5389" y="1717526"/>
            <a:ext cx="5189973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Множество точек прямой, которые расположены по одну сторону от точки – начала луча</a:t>
            </a:r>
            <a:endParaRPr lang="ru-RU" sz="3200" dirty="0"/>
          </a:p>
        </p:txBody>
      </p:sp>
      <p:pic>
        <p:nvPicPr>
          <p:cNvPr id="2050" name="Picture 2" descr="C:\Users\User\Desktop\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667" y="1988457"/>
            <a:ext cx="5075968" cy="3806976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065700" y="5967013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6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5593" y="386387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Равнобедренный треугольник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1869" y="1757218"/>
            <a:ext cx="5491739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Треугольник, у которого две стороны равны.</a:t>
            </a:r>
            <a:endParaRPr lang="ru-RU" sz="3200" dirty="0"/>
          </a:p>
        </p:txBody>
      </p:sp>
      <p:pic>
        <p:nvPicPr>
          <p:cNvPr id="3074" name="Picture 2" descr="C:\Users\User\Desktop\фигня\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0538" y="1944914"/>
            <a:ext cx="4808042" cy="4189185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9998793" y="5888955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943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9339" y="685800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Равносторонний треугольник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49371" y="2015068"/>
            <a:ext cx="5584103" cy="38792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Треугольник, у которого все стороны равны.</a:t>
            </a:r>
            <a:endParaRPr lang="ru-RU" sz="3200" dirty="0"/>
          </a:p>
        </p:txBody>
      </p:sp>
      <p:pic>
        <p:nvPicPr>
          <p:cNvPr id="4099" name="Picture 3" descr="C:\Users\User\Desktop\фигня\i 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4805" y="2760133"/>
            <a:ext cx="3444827" cy="3001433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110305" y="5944710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93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7212" y="685800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секущая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75400" y="2374900"/>
            <a:ext cx="5268912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Прямая, пересекающая две параллельные прямые.</a:t>
            </a:r>
            <a:endParaRPr lang="ru-RU" sz="3200" dirty="0"/>
          </a:p>
        </p:txBody>
      </p:sp>
      <p:pic>
        <p:nvPicPr>
          <p:cNvPr id="5122" name="Picture 2" descr="C:\Users\User\Desktop\фигня\img5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3202" y="2481943"/>
            <a:ext cx="5758986" cy="2879493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088002" y="5933559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1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0512" y="45720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точка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3943" y="1801586"/>
            <a:ext cx="5500914" cy="381544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Простейшая геометрическая фигура, которую не разложить на части.</a:t>
            </a:r>
            <a:endParaRPr lang="ru-RU" sz="3200" dirty="0"/>
          </a:p>
        </p:txBody>
      </p:sp>
      <p:pic>
        <p:nvPicPr>
          <p:cNvPr id="6146" name="Picture 2" descr="C:\Users\User\Desktop\фигня\i (2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4248" y="2481943"/>
            <a:ext cx="1929414" cy="1589221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9931885" y="5844350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390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9312" y="986366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Параллельные прямые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2498" y="2641600"/>
            <a:ext cx="5724872" cy="284298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Прямые, которые не пересекаются.</a:t>
            </a:r>
            <a:endParaRPr lang="ru-RU" sz="3200" dirty="0"/>
          </a:p>
        </p:txBody>
      </p:sp>
      <p:pic>
        <p:nvPicPr>
          <p:cNvPr id="7171" name="Picture 3" descr="C:\Users\User\Desktop\лол кек чебурек\image008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2273" y="2525486"/>
            <a:ext cx="4566541" cy="3201827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166060" y="5967013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7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612" y="685800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Смежные углы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3156" y="1799653"/>
            <a:ext cx="6335712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Углы, у которых одна сторона общая, а две другие являются доп. </a:t>
            </a:r>
            <a:r>
              <a:rPr lang="ru-RU" sz="3200" dirty="0"/>
              <a:t>л</a:t>
            </a:r>
            <a:r>
              <a:rPr lang="ru-RU" sz="3200" dirty="0" smtClean="0"/>
              <a:t>учами.</a:t>
            </a:r>
          </a:p>
          <a:p>
            <a:pPr>
              <a:buNone/>
            </a:pPr>
            <a:r>
              <a:rPr lang="ru-RU" sz="3200" dirty="0" smtClean="0"/>
              <a:t>* Сумма смежных углов равна 180 градусам.</a:t>
            </a:r>
            <a:endParaRPr lang="ru-RU" sz="3200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10009944" y="5911257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04734" y="4272197"/>
            <a:ext cx="4437089" cy="0"/>
          </a:xfrm>
          <a:prstGeom prst="line">
            <a:avLst/>
          </a:prstGeom>
          <a:ln w="34925">
            <a:solidFill>
              <a:schemeClr val="bg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 flipV="1">
            <a:off x="1244184" y="2383436"/>
            <a:ext cx="1469036" cy="1873771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9371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012" y="68580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Вертикальные углы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19800" y="1741714"/>
            <a:ext cx="5548312" cy="345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Два угла, стороны одного из которых являются дополнительными лучами сторон другого.</a:t>
            </a:r>
          </a:p>
          <a:p>
            <a:pPr marL="0" indent="0">
              <a:buNone/>
            </a:pPr>
            <a:r>
              <a:rPr lang="ru-RU" sz="3200" dirty="0" smtClean="0"/>
              <a:t>*вертикальные углы равны.</a:t>
            </a:r>
            <a:endParaRPr lang="ru-RU" sz="3200" dirty="0"/>
          </a:p>
        </p:txBody>
      </p:sp>
      <p:pic>
        <p:nvPicPr>
          <p:cNvPr id="9218" name="Picture 2" descr="C:\Users\User\Desktop\фигня\i (4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3486" y="1724988"/>
            <a:ext cx="5334884" cy="4001163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032246" y="5900105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676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4512" y="68580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отрезок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1629" y="1687286"/>
            <a:ext cx="5776912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Часть прямой, ограниченная двумя точками.</a:t>
            </a:r>
            <a:endParaRPr lang="ru-RU" sz="3200" dirty="0"/>
          </a:p>
        </p:txBody>
      </p:sp>
      <p:pic>
        <p:nvPicPr>
          <p:cNvPr id="10242" name="Picture 2" descr="C:\Users\User\Desktop\фигня\i (5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4869" y="2322286"/>
            <a:ext cx="4422203" cy="3085823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009943" y="5989316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86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2269" y="1715104"/>
            <a:ext cx="4889274" cy="1202268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Биссектриса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угла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429" y="616858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Б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4041" y="3304418"/>
            <a:ext cx="8975045" cy="109341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3" action="ppaction://hlinksldjump"/>
              </a:rPr>
              <a:t>Боковые</a:t>
            </a:r>
            <a:r>
              <a:rPr kumimoji="0" lang="ru-RU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стороны трапеции</a:t>
            </a:r>
            <a:endParaRPr kumimoji="0" lang="ru-RU" sz="36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0121456" y="5978164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4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412" y="68580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Равные фигуры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8157" y="2022928"/>
            <a:ext cx="5497512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Фигуры, которые можно совместить наложением.</a:t>
            </a:r>
            <a:endParaRPr lang="ru-RU" sz="3200" dirty="0"/>
          </a:p>
        </p:txBody>
      </p:sp>
      <p:pic>
        <p:nvPicPr>
          <p:cNvPr id="11266" name="Picture 2" descr="C:\Users\User\Desktop\фигня\img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722" y="2352907"/>
            <a:ext cx="4839629" cy="3629722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032246" y="5978165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67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2" y="68580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Середина отрезка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3629" y="1651000"/>
            <a:ext cx="6056312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Точка на отрезке, которая делит его на две равные части. </a:t>
            </a:r>
            <a:endParaRPr lang="ru-RU" sz="3200" dirty="0"/>
          </a:p>
        </p:txBody>
      </p:sp>
      <p:pic>
        <p:nvPicPr>
          <p:cNvPr id="12290" name="Picture 2" descr="C:\Users\User\Desktop\фигня\4002193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7848" y="2841122"/>
            <a:ext cx="3390900" cy="2714625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9954188" y="5888955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4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5012" y="68580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Биссектриса угла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3100" y="1747157"/>
            <a:ext cx="5364843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Луч, выходящий из вершины угла и делящий его пополам.</a:t>
            </a:r>
            <a:endParaRPr lang="ru-RU" sz="3200" dirty="0"/>
          </a:p>
        </p:txBody>
      </p:sp>
      <p:pic>
        <p:nvPicPr>
          <p:cNvPr id="13314" name="Picture 2" descr="C:\Users\User\Desktop\фигня\13287869_ac7e4eb8b287e655acd14554c33f44ec_80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516" y="1886858"/>
            <a:ext cx="5000375" cy="3200932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099154" y="6022769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9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012" y="71120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Длина отрезка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2742" y="1897743"/>
            <a:ext cx="6513512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Расстояние между двумя концами отрезка.</a:t>
            </a:r>
            <a:endParaRPr lang="ru-RU" sz="3200" dirty="0"/>
          </a:p>
        </p:txBody>
      </p:sp>
      <p:pic>
        <p:nvPicPr>
          <p:cNvPr id="30722" name="Picture 2" descr="C:\Users\User\Desktop\лол кек чебурек\user_file_5398618016e5f_0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359" y="2174534"/>
            <a:ext cx="4572000" cy="3429000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9965339" y="5955862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2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2712" y="588432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Прямой угол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15857" y="1680029"/>
            <a:ext cx="6119812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Угол, градусная мера которого равна 90 градусов.</a:t>
            </a:r>
            <a:endParaRPr lang="ru-RU" sz="3200" dirty="0"/>
          </a:p>
        </p:txBody>
      </p:sp>
      <p:pic>
        <p:nvPicPr>
          <p:cNvPr id="14338" name="Picture 2" descr="C:\Users\User\Desktop\фигня\what-is-a-right-angle_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3285" y="1831782"/>
            <a:ext cx="4097346" cy="2659681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009944" y="5933560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3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712" y="68580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Острый угол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34742" y="1943100"/>
            <a:ext cx="5434012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Угол, градусная мера которого равна меньше 90 градусов. </a:t>
            </a:r>
            <a:endParaRPr lang="ru-RU" sz="3200" dirty="0"/>
          </a:p>
        </p:txBody>
      </p:sp>
      <p:pic>
        <p:nvPicPr>
          <p:cNvPr id="15362" name="Picture 2" descr="C:\Users\User\Desktop\фигня\13022011_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6291" y="2322286"/>
            <a:ext cx="5217243" cy="2564779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065700" y="6000467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610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5412" y="68580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Тупой угол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7600" y="1928586"/>
            <a:ext cx="6107112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Угол, градусная мера которого равна меньше 180 градусов, но больше 90 градусов. </a:t>
            </a:r>
            <a:endParaRPr lang="ru-RU" sz="3200" dirty="0"/>
          </a:p>
        </p:txBody>
      </p:sp>
      <p:pic>
        <p:nvPicPr>
          <p:cNvPr id="16386" name="Picture 2" descr="C:\Users\User\Desktop\фигня\i (6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6204" y="2409372"/>
            <a:ext cx="4253346" cy="2565510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121456" y="5978164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26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3212" y="68580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Развернутый угол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4428" y="1885043"/>
            <a:ext cx="5700712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угол, градусная мера которого равна 180 градусов.</a:t>
            </a:r>
            <a:endParaRPr lang="ru-RU" sz="3200" dirty="0"/>
          </a:p>
        </p:txBody>
      </p:sp>
      <p:pic>
        <p:nvPicPr>
          <p:cNvPr id="17410" name="Picture 2" descr="C:\Users\User\Desktop\фигня\i (7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1941" y="2888344"/>
            <a:ext cx="5228267" cy="1390893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009943" y="5888955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116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812" y="842432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перпендикулярные прямые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2200" y="1897743"/>
            <a:ext cx="6018212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Прямые, которые при пересечении образуют прямой угол.</a:t>
            </a:r>
            <a:endParaRPr lang="ru-RU" sz="3200" dirty="0"/>
          </a:p>
        </p:txBody>
      </p:sp>
      <p:pic>
        <p:nvPicPr>
          <p:cNvPr id="19458" name="Picture 2" descr="C:\Users\User\Desktop\лол кек чебурек\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252" y="2208550"/>
            <a:ext cx="3810000" cy="2838450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099153" y="6011618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94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2812" y="68580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Треугольник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23657" y="1881414"/>
            <a:ext cx="6894512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Фигура, состоящая из трех точек, соединённых между собой отрезками.</a:t>
            </a:r>
            <a:endParaRPr lang="ru-RU" sz="3200" dirty="0"/>
          </a:p>
        </p:txBody>
      </p:sp>
      <p:pic>
        <p:nvPicPr>
          <p:cNvPr id="20483" name="Picture 3" descr="C:\Users\User\Desktop\лол кек чебурек\i (1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701" y="1882785"/>
            <a:ext cx="3831373" cy="3831373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154909" y="5989316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33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2096" y="3630989"/>
            <a:ext cx="6355218" cy="86844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Высота параллелограмма</a:t>
            </a:r>
            <a:endParaRPr lang="ru-RU" sz="3200" dirty="0">
              <a:solidFill>
                <a:schemeClr val="accent2">
                  <a:lumMod val="50000"/>
                </a:schemeClr>
              </a:solidFill>
              <a:hlinkClick r:id="rId2" action="ppaction://hlinksldjump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944" y="544286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В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6" name="Заголовок 1">
            <a:hlinkClick r:id="rId3" action="ppaction://hlinksldjump"/>
          </p:cNvPr>
          <p:cNvSpPr txBox="1">
            <a:spLocks/>
          </p:cNvSpPr>
          <p:nvPr/>
        </p:nvSpPr>
        <p:spPr>
          <a:xfrm>
            <a:off x="2012269" y="2477104"/>
            <a:ext cx="9758816" cy="7015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Вписанная окружность четырехугольника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>
            <a:hlinkClick r:id="rId4" action="ppaction://hlinksldjump"/>
          </p:cNvPr>
          <p:cNvSpPr txBox="1">
            <a:spLocks/>
          </p:cNvSpPr>
          <p:nvPr/>
        </p:nvSpPr>
        <p:spPr>
          <a:xfrm>
            <a:off x="2150154" y="4458303"/>
            <a:ext cx="4352244" cy="6942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Высота трапеции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Заголовок 1">
            <a:hlinkClick r:id="rId5" action="ppaction://hlinksldjump"/>
          </p:cNvPr>
          <p:cNvSpPr txBox="1">
            <a:spLocks/>
          </p:cNvSpPr>
          <p:nvPr/>
        </p:nvSpPr>
        <p:spPr>
          <a:xfrm>
            <a:off x="1917926" y="365274"/>
            <a:ext cx="5041673" cy="7015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6" action="ppaction://hlinksldjump"/>
              </a:rPr>
              <a:t>Вертикальные</a:t>
            </a: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углы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1">
            <a:hlinkClick r:id="rId7" action="ppaction://hlinksldjump"/>
          </p:cNvPr>
          <p:cNvSpPr txBox="1">
            <a:spLocks/>
          </p:cNvSpPr>
          <p:nvPr/>
        </p:nvSpPr>
        <p:spPr>
          <a:xfrm>
            <a:off x="2048555" y="5880702"/>
            <a:ext cx="5977844" cy="7015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Выпуклый многоугольник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Заголовок 1">
            <a:hlinkClick r:id="rId5" action="ppaction://hlinksldjump"/>
          </p:cNvPr>
          <p:cNvSpPr txBox="1">
            <a:spLocks/>
          </p:cNvSpPr>
          <p:nvPr/>
        </p:nvSpPr>
        <p:spPr>
          <a:xfrm>
            <a:off x="2092097" y="5169506"/>
            <a:ext cx="5041673" cy="7015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Высота треугольника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Заголовок 1">
            <a:hlinkClick r:id="rId8" action="ppaction://hlinksldjump"/>
          </p:cNvPr>
          <p:cNvSpPr txBox="1">
            <a:spLocks/>
          </p:cNvSpPr>
          <p:nvPr/>
        </p:nvSpPr>
        <p:spPr>
          <a:xfrm>
            <a:off x="1910671" y="1127274"/>
            <a:ext cx="6260872" cy="7015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Внешний угол треугольника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Заголовок 1">
            <a:hlinkClick r:id="rId9" action="ppaction://hlinksldjump"/>
          </p:cNvPr>
          <p:cNvSpPr txBox="1">
            <a:spLocks/>
          </p:cNvSpPr>
          <p:nvPr/>
        </p:nvSpPr>
        <p:spPr>
          <a:xfrm>
            <a:off x="2005012" y="1845733"/>
            <a:ext cx="9758816" cy="7015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Вписанная окружность Треугольника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>
            <a:hlinkClick r:id="rId10" action="ppaction://hlinksldjump"/>
          </p:cNvPr>
          <p:cNvSpPr txBox="1">
            <a:spLocks/>
          </p:cNvSpPr>
          <p:nvPr/>
        </p:nvSpPr>
        <p:spPr>
          <a:xfrm>
            <a:off x="2106612" y="3122990"/>
            <a:ext cx="9758816" cy="70152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Вписанный  угол</a:t>
            </a:r>
            <a:endParaRPr kumimoji="0" lang="ru-RU" sz="32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Прямоугольник 13">
            <a:hlinkClick r:id="rId11" action="ppaction://hlinksldjump"/>
          </p:cNvPr>
          <p:cNvSpPr/>
          <p:nvPr/>
        </p:nvSpPr>
        <p:spPr>
          <a:xfrm>
            <a:off x="10121456" y="5978164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11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012" y="68580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Медиана треугольника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1357" y="1935843"/>
            <a:ext cx="6881812" cy="3615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Отрезок, соединяющий вершину треугольника с серединой противолежащей </a:t>
            </a:r>
            <a:r>
              <a:rPr lang="ru-RU" sz="3200" dirty="0"/>
              <a:t>с</a:t>
            </a:r>
            <a:r>
              <a:rPr lang="ru-RU" sz="3200" dirty="0" smtClean="0"/>
              <a:t>тороны.</a:t>
            </a:r>
            <a:endParaRPr lang="ru-RU" sz="3200" dirty="0"/>
          </a:p>
        </p:txBody>
      </p:sp>
      <p:pic>
        <p:nvPicPr>
          <p:cNvPr id="21506" name="Picture 2" descr="C:\Users\User\Desktop\лол кек чебурек\i (2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FFC"/>
              </a:clrFrom>
              <a:clrTo>
                <a:srgbClr val="FD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205" y="2032000"/>
            <a:ext cx="4840286" cy="3388200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121456" y="5955862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761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8112" y="68580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Высота треугольника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9729" y="1952171"/>
            <a:ext cx="6589712" cy="3615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Перпендикуляр, проведенный из вершины треугольника на прямую содержащую противолежащую сторону. </a:t>
            </a:r>
            <a:endParaRPr lang="ru-RU" sz="3200" dirty="0"/>
          </a:p>
        </p:txBody>
      </p:sp>
      <p:pic>
        <p:nvPicPr>
          <p:cNvPr id="18435" name="Picture 3" descr="C:\Users\User\Desktop\лол кек чебурек\i (3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6688" y="2061029"/>
            <a:ext cx="4434439" cy="3431411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076851" y="5955862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5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512" y="68580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окружность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1200" y="1669143"/>
            <a:ext cx="6627812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Геометрическая фигура, состоящая из точек, равноудаленных от центральной точки.</a:t>
            </a:r>
            <a:endParaRPr lang="ru-RU" sz="3200" dirty="0"/>
          </a:p>
        </p:txBody>
      </p:sp>
      <p:pic>
        <p:nvPicPr>
          <p:cNvPr id="22530" name="Picture 2" descr="C:\Users\User\Desktop\лол кек чебурек\i (4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310" y="1742688"/>
            <a:ext cx="3666892" cy="3666892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166061" y="6022769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2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512" y="68580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ЦЕНТР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21200" y="1669143"/>
            <a:ext cx="6627812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Точка, от которой равноудалены все точки окружности.</a:t>
            </a:r>
            <a:endParaRPr lang="ru-RU" sz="3200" dirty="0"/>
          </a:p>
        </p:txBody>
      </p:sp>
      <p:pic>
        <p:nvPicPr>
          <p:cNvPr id="22530" name="Picture 2" descr="C:\Users\User\Desktop\лол кек чебурек\i (4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7310" y="1742688"/>
            <a:ext cx="3666892" cy="3666892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166061" y="6022769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23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755" y="524932"/>
            <a:ext cx="8534400" cy="150706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Касательная к окружности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48212" y="1846943"/>
            <a:ext cx="6935788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Прямая, имеющая с окружностью только одну общую точку</a:t>
            </a:r>
            <a:endParaRPr lang="ru-RU" sz="3200" dirty="0"/>
          </a:p>
        </p:txBody>
      </p:sp>
      <p:sp>
        <p:nvSpPr>
          <p:cNvPr id="4" name="Овал 3"/>
          <p:cNvSpPr/>
          <p:nvPr/>
        </p:nvSpPr>
        <p:spPr>
          <a:xfrm>
            <a:off x="1059543" y="3164114"/>
            <a:ext cx="2583543" cy="2583543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1407886" y="2351313"/>
            <a:ext cx="3585028" cy="21626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вал 6"/>
          <p:cNvSpPr/>
          <p:nvPr/>
        </p:nvSpPr>
        <p:spPr>
          <a:xfrm>
            <a:off x="2960916" y="3260968"/>
            <a:ext cx="130628" cy="12811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512" y="68580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Радиус окружности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5800" y="1792514"/>
            <a:ext cx="6665912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Отрезок, соединяющий любую точку окружности с ее центром. </a:t>
            </a:r>
            <a:endParaRPr lang="ru-RU" sz="3200" dirty="0"/>
          </a:p>
        </p:txBody>
      </p:sp>
      <p:pic>
        <p:nvPicPr>
          <p:cNvPr id="23554" name="Picture 2" descr="C:\Users\User\Desktop\лол кек чебурек\i (5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1938" y="2119019"/>
            <a:ext cx="3595804" cy="3595804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054548" y="6000466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015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2" y="68580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хорда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8743" y="1776186"/>
            <a:ext cx="5141912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Отрезок, соединяющий две любые точки окружности.</a:t>
            </a:r>
            <a:endParaRPr lang="ru-RU" sz="3200" dirty="0"/>
          </a:p>
        </p:txBody>
      </p:sp>
      <p:pic>
        <p:nvPicPr>
          <p:cNvPr id="24578" name="Picture 2" descr="C:\Users\User\Desktop\лол кек чебурек\650z3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9435" y="1761892"/>
            <a:ext cx="3541907" cy="3541907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021095" y="6022769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56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212" y="817032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диаметр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7643" y="1783443"/>
            <a:ext cx="5700712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Хорда, проходящая через центр.</a:t>
            </a:r>
            <a:endParaRPr lang="ru-RU" sz="3200" dirty="0"/>
          </a:p>
        </p:txBody>
      </p:sp>
      <p:pic>
        <p:nvPicPr>
          <p:cNvPr id="25602" name="Picture 2" descr="C:\Users\User\Desktop\лол кек чебурек\diameter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8831" y="1624715"/>
            <a:ext cx="4112623" cy="3673553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143758" y="6000467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7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2584" y="231623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дуга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1457" y="1378857"/>
            <a:ext cx="6500812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Часть окружности, ограниченная двумя точками.</a:t>
            </a:r>
            <a:endParaRPr lang="ru-RU" sz="3200" dirty="0"/>
          </a:p>
        </p:txBody>
      </p:sp>
      <p:pic>
        <p:nvPicPr>
          <p:cNvPr id="26626" name="Picture 2" descr="C:\Users\User\Desktop\лол кек чебурек\3_4_5_geo_rysk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3428" y="1556563"/>
            <a:ext cx="3080873" cy="3118675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009944" y="5944710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397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3012" y="258232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Внешний угол треугольника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7257" y="1614715"/>
            <a:ext cx="6117772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Угол, смежный с каким-либо углом треугольника.</a:t>
            </a:r>
            <a:endParaRPr lang="ru-RU" sz="3200" dirty="0"/>
          </a:p>
        </p:txBody>
      </p:sp>
      <p:pic>
        <p:nvPicPr>
          <p:cNvPr id="29699" name="Picture 3" descr="C:\Users\User\Desktop\лол кек чебурек\i (7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3063" y="2150333"/>
            <a:ext cx="4948156" cy="2465210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065700" y="5989315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3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7069" y="1903790"/>
            <a:ext cx="3829731" cy="984554"/>
          </a:xfrm>
        </p:spPr>
        <p:txBody>
          <a:bodyPr/>
          <a:lstStyle/>
          <a:p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hlinkClick r:id="rId2" action="ppaction://hlinksldjump"/>
              </a:rPr>
              <a:t>ГИпотенуза</a:t>
            </a:r>
            <a:endParaRPr lang="ru-RU" dirty="0">
              <a:solidFill>
                <a:schemeClr val="accent2">
                  <a:lumMod val="50000"/>
                </a:schemeClr>
              </a:solidFill>
              <a:hlinkClick r:id="rId2" action="ppaction://hlinksldjump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8574" y="841829"/>
            <a:ext cx="827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Г</a:t>
            </a:r>
            <a:endParaRPr lang="ru-RU" sz="6000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Заголовок 1">
            <a:hlinkClick r:id="rId3" action="ppaction://hlinksldjump"/>
          </p:cNvPr>
          <p:cNvSpPr txBox="1">
            <a:spLocks/>
          </p:cNvSpPr>
          <p:nvPr/>
        </p:nvSpPr>
        <p:spPr>
          <a:xfrm>
            <a:off x="1126897" y="3101219"/>
            <a:ext cx="3829731" cy="98455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Градус</a:t>
            </a:r>
            <a:endParaRPr kumimoji="0" lang="ru-RU" sz="3600" b="0" i="0" u="none" strike="noStrike" kern="1200" cap="all" spc="0" normalizeH="0" baseline="0" noProof="0" dirty="0">
              <a:ln w="3175" cmpd="sng"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>
            <a:hlinkClick r:id="rId4" action="ppaction://hlinksldjump"/>
          </p:cNvPr>
          <p:cNvSpPr/>
          <p:nvPr/>
        </p:nvSpPr>
        <p:spPr>
          <a:xfrm>
            <a:off x="10121456" y="5978164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  <a:hlinkClick r:id="rId4" action="ppaction://hlinksldjump"/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0612" y="68580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Остроугольный треугольник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08386" y="1912257"/>
            <a:ext cx="5611812" cy="361526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Треугольник, у которого все углы острые.</a:t>
            </a:r>
            <a:endParaRPr lang="ru-RU" sz="3200" dirty="0"/>
          </a:p>
        </p:txBody>
      </p:sp>
      <p:pic>
        <p:nvPicPr>
          <p:cNvPr id="28674" name="Picture 2" descr="C:\Users\User\Desktop\лол кек чебурек\geometric-triangle-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48" y="2126044"/>
            <a:ext cx="4762500" cy="3333750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021095" y="6011618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Прямоугольный треугольник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8115" y="1852386"/>
            <a:ext cx="6119812" cy="3615267"/>
          </a:xfrm>
        </p:spPr>
        <p:txBody>
          <a:bodyPr>
            <a:noAutofit/>
          </a:bodyPr>
          <a:lstStyle/>
          <a:p>
            <a:r>
              <a:rPr lang="ru-RU" sz="3200" dirty="0" smtClean="0"/>
              <a:t>Треугольник, у которого один из углов прямой.</a:t>
            </a:r>
            <a:endParaRPr lang="ru-RU" sz="3200" dirty="0"/>
          </a:p>
        </p:txBody>
      </p:sp>
      <p:pic>
        <p:nvPicPr>
          <p:cNvPr id="27650" name="Picture 2" descr="C:\Users\User\Desktop\лол кек чебурек\i (6)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4421" y="2192144"/>
            <a:ext cx="4381500" cy="4191000"/>
          </a:xfrm>
          <a:prstGeom prst="rect">
            <a:avLst/>
          </a:prstGeom>
          <a:noFill/>
        </p:spPr>
      </p:pic>
      <p:sp>
        <p:nvSpPr>
          <p:cNvPr id="5" name="Прямоугольник 4">
            <a:hlinkClick r:id="rId3" action="ppaction://hlinksldjump"/>
          </p:cNvPr>
          <p:cNvSpPr/>
          <p:nvPr/>
        </p:nvSpPr>
        <p:spPr>
          <a:xfrm>
            <a:off x="10054548" y="5922408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52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ТУПоугольный</a:t>
            </a:r>
            <a:r>
              <a:rPr lang="ru-RU" dirty="0" smtClean="0">
                <a:solidFill>
                  <a:schemeClr val="bg1"/>
                </a:solidFill>
              </a:rPr>
              <a:t> треугольник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8115" y="1852386"/>
            <a:ext cx="6119812" cy="3615267"/>
          </a:xfrm>
        </p:spPr>
        <p:txBody>
          <a:bodyPr>
            <a:noAutofit/>
          </a:bodyPr>
          <a:lstStyle/>
          <a:p>
            <a:r>
              <a:rPr lang="ru-RU" sz="3200" dirty="0" smtClean="0"/>
              <a:t>Треугольник, у которого один из углов тупой.</a:t>
            </a:r>
            <a:endParaRPr lang="ru-RU" sz="3200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10054548" y="5922408"/>
            <a:ext cx="178446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38629" y="2641600"/>
            <a:ext cx="1378857" cy="2293257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032000" y="4949372"/>
            <a:ext cx="2946400" cy="14514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53143" y="2656114"/>
            <a:ext cx="4325257" cy="232228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2525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80585" y="2685144"/>
            <a:ext cx="3181815" cy="204297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609385" y="395868"/>
            <a:ext cx="5869529" cy="830766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Площадь прямоугольника 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342135" y="3300761"/>
            <a:ext cx="3419437" cy="111016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S=a*b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317361" y="1943409"/>
            <a:ext cx="5321610" cy="2744705"/>
          </a:xfrm>
        </p:spPr>
        <p:txBody>
          <a:bodyPr>
            <a:noAutofit/>
          </a:bodyPr>
          <a:lstStyle/>
          <a:p>
            <a:r>
              <a:rPr lang="ru-RU" sz="3600" dirty="0" smtClean="0"/>
              <a:t>площадь прямоугольника –это произведение его сторон</a:t>
            </a:r>
            <a:endParaRPr lang="ru-RU" sz="3600" dirty="0"/>
          </a:p>
        </p:txBody>
      </p:sp>
      <p:sp>
        <p:nvSpPr>
          <p:cNvPr id="9" name="Прямоугольник 8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5012" y="700314"/>
            <a:ext cx="8096931" cy="53086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Геометрических понятий на эту букву мы еще не изучали </a:t>
            </a:r>
            <a:r>
              <a:rPr lang="ru-RU" sz="4400" dirty="0" smtClean="0">
                <a:sym typeface="Wingdings" pitchFamily="2" charset="2"/>
              </a:rPr>
              <a:t></a:t>
            </a:r>
            <a:endParaRPr lang="ru-RU" sz="4400" dirty="0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10279805" y="6033920"/>
            <a:ext cx="15792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6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назад</a:t>
            </a:r>
            <a:endParaRPr lang="ru-RU" sz="36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4004" y="402020"/>
            <a:ext cx="9504939" cy="69965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Глоссарий на телефоне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Глоссарий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50125" y="1208689"/>
            <a:ext cx="8791321" cy="4945118"/>
          </a:xfrm>
          <a:prstGeom prst="rect">
            <a:avLst/>
          </a:prstGeom>
        </p:spPr>
      </p:pic>
      <p:sp>
        <p:nvSpPr>
          <p:cNvPr id="6" name="TextBox 5">
            <a:hlinkClick r:id="" action="ppaction://hlinkshowjump?jump=lastslide"/>
          </p:cNvPr>
          <p:cNvSpPr txBox="1"/>
          <p:nvPr/>
        </p:nvSpPr>
        <p:spPr>
          <a:xfrm>
            <a:off x="10344727" y="6334780"/>
            <a:ext cx="1847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2">
                    <a:lumMod val="75000"/>
                  </a:schemeClr>
                </a:solidFill>
              </a:rPr>
              <a:t>Дальше</a:t>
            </a:r>
            <a:endParaRPr lang="ru-RU" sz="2800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3683" y="4529959"/>
            <a:ext cx="10520855" cy="86973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75000"/>
                  </a:schemeClr>
                </a:solidFill>
              </a:rPr>
              <a:t>Спасибо за внимание! </a:t>
            </a:r>
            <a:endParaRPr lang="ru-RU" sz="3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93835" y="3400096"/>
            <a:ext cx="10536620" cy="86973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Надеюсь, он будет </a:t>
            </a:r>
            <a:r>
              <a:rPr lang="ru-RU" sz="3600" cap="all" dirty="0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полезен для вас</a:t>
            </a:r>
            <a:r>
              <a:rPr kumimoji="0" lang="ru-RU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 </a:t>
            </a:r>
            <a:endParaRPr kumimoji="0" lang="ru-RU" sz="3600" b="0" i="0" u="none" strike="noStrike" kern="1200" cap="all" spc="0" normalizeH="0" baseline="0" noProof="0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Заголовок 1">
            <a:hlinkClick r:id="rId2"/>
          </p:cNvPr>
          <p:cNvSpPr txBox="1">
            <a:spLocks/>
          </p:cNvSpPr>
          <p:nvPr/>
        </p:nvSpPr>
        <p:spPr>
          <a:xfrm>
            <a:off x="651642" y="588580"/>
            <a:ext cx="10552386" cy="2807764"/>
          </a:xfrm>
          <a:prstGeom prst="rect">
            <a:avLst/>
          </a:prstGeom>
          <a:effectLst/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Глоссарий находится на сайте школы в </a:t>
            </a:r>
            <a:r>
              <a:rPr kumimoji="0" lang="ru-RU" sz="3600" b="0" i="0" u="none" strike="noStrike" kern="1200" cap="all" spc="0" normalizeH="0" baseline="0" noProof="0" dirty="0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разделе школьной Научно-Творческой Конференции «Я познаю Мир»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3600" cap="all" dirty="0" smtClean="0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  <a:p>
            <a:pPr lvl="0">
              <a:spcBef>
                <a:spcPct val="0"/>
              </a:spcBef>
              <a:defRPr/>
            </a:pPr>
            <a:r>
              <a:rPr lang="en-US" sz="2200" cap="all" dirty="0" smtClean="0">
                <a:ln w="3175" cmpd="sng">
                  <a:noFill/>
                </a:ln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https://docs.google.com/presentation/d/13nmkGqJGdAOFgy9qZ9wHzq0Nw2LS-VpS6TTvJ3L-2DY/edit?usp=sharing</a:t>
            </a:r>
            <a:endParaRPr kumimoji="0" lang="ru-RU" sz="2200" b="0" i="0" u="none" strike="noStrike" kern="1200" cap="all" spc="0" normalizeH="0" baseline="0" noProof="0" dirty="0">
              <a:ln w="3175" cmpd="sng"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Сектор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1619</TotalTime>
  <Words>1791</Words>
  <Application>Microsoft Office PowerPoint</Application>
  <PresentationFormat>Произвольный</PresentationFormat>
  <Paragraphs>466</Paragraphs>
  <Slides>96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96</vt:i4>
      </vt:variant>
    </vt:vector>
  </HeadingPairs>
  <TitlesOfParts>
    <vt:vector size="97" baseType="lpstr">
      <vt:lpstr>Сектор</vt:lpstr>
      <vt:lpstr>Геометрический Глоссарий</vt:lpstr>
      <vt:lpstr>Проблема:</vt:lpstr>
      <vt:lpstr>Задачи проекта:</vt:lpstr>
      <vt:lpstr>Этапы работы над проектом:</vt:lpstr>
      <vt:lpstr>Слайд 5</vt:lpstr>
      <vt:lpstr>Слайд 6</vt:lpstr>
      <vt:lpstr>Биссектриса угла</vt:lpstr>
      <vt:lpstr>Высота параллелограмма</vt:lpstr>
      <vt:lpstr>ГИпотенуза</vt:lpstr>
      <vt:lpstr>Длина отрезка</vt:lpstr>
      <vt:lpstr>Катет</vt:lpstr>
      <vt:lpstr>луч</vt:lpstr>
      <vt:lpstr>Окружность</vt:lpstr>
      <vt:lpstr>Периметр многоугольника</vt:lpstr>
      <vt:lpstr>Равные фигуры</vt:lpstr>
      <vt:lpstr>Серединный перпендикуляр</vt:lpstr>
      <vt:lpstr>Тангенс острого угла</vt:lpstr>
      <vt:lpstr>Углы смежные</vt:lpstr>
      <vt:lpstr>Хорда</vt:lpstr>
      <vt:lpstr>АКСИОМА</vt:lpstr>
      <vt:lpstr>Угол</vt:lpstr>
      <vt:lpstr>Углы накрест лежащие углы односторонние углы соответственные</vt:lpstr>
      <vt:lpstr>Гипотенуза</vt:lpstr>
      <vt:lpstr>Вписанная в треугольник окружность</vt:lpstr>
      <vt:lpstr>описанная около треугольника окружность</vt:lpstr>
      <vt:lpstr>Катет</vt:lpstr>
      <vt:lpstr>НАКЛОННАЯ</vt:lpstr>
      <vt:lpstr>Перпендикуляр</vt:lpstr>
      <vt:lpstr>Серединный  Перпендикуляр к отрезку</vt:lpstr>
      <vt:lpstr>Градус</vt:lpstr>
      <vt:lpstr>Круг</vt:lpstr>
      <vt:lpstr>четырехугольник</vt:lpstr>
      <vt:lpstr>соседние стороны четырехугольника</vt:lpstr>
      <vt:lpstr>Периметр четырехугольника</vt:lpstr>
      <vt:lpstr>выпуклый многоугольник </vt:lpstr>
      <vt:lpstr>трапеция</vt:lpstr>
      <vt:lpstr>БОКОВЫЕ СТОРОНЫ трапеции</vt:lpstr>
      <vt:lpstr>Основания трапеции</vt:lpstr>
      <vt:lpstr>Слайд 39</vt:lpstr>
      <vt:lpstr>Слайд 40</vt:lpstr>
      <vt:lpstr>Высота трапеции</vt:lpstr>
      <vt:lpstr>параллелограмм</vt:lpstr>
      <vt:lpstr>Высота параллелограмма</vt:lpstr>
      <vt:lpstr>ромб</vt:lpstr>
      <vt:lpstr>Диагонали ромба</vt:lpstr>
      <vt:lpstr>квадрат</vt:lpstr>
      <vt:lpstr>прямоугольник</vt:lpstr>
      <vt:lpstr>Вписанный угол окружности</vt:lpstr>
      <vt:lpstr>Центральный угол окружности</vt:lpstr>
      <vt:lpstr>описанная окружность четырехугольника</vt:lpstr>
      <vt:lpstr>вписанная  окружность четырехугольника</vt:lpstr>
      <vt:lpstr>подобные треугольники</vt:lpstr>
      <vt:lpstr>ПРИЗНАКИ ПОДОБИЯ ТРЕУГОЛЬНИКОВ </vt:lpstr>
      <vt:lpstr>Средняя линия треугольника </vt:lpstr>
      <vt:lpstr>Площадь многоугольника</vt:lpstr>
      <vt:lpstr>Периметр многоугольника</vt:lpstr>
      <vt:lpstr>Синус острого угла прямоугольного треугольника</vt:lpstr>
      <vt:lpstr>Котангенс острого угла прямоугольного треугольника</vt:lpstr>
      <vt:lpstr>тангенс острого угла прямоугольного треугольника</vt:lpstr>
      <vt:lpstr>КОСинус острого угла прямоугольного треугольника</vt:lpstr>
      <vt:lpstr>луч</vt:lpstr>
      <vt:lpstr>Равнобедренный треугольник</vt:lpstr>
      <vt:lpstr>Равносторонний треугольник</vt:lpstr>
      <vt:lpstr>секущая</vt:lpstr>
      <vt:lpstr>точка</vt:lpstr>
      <vt:lpstr>Параллельные прямые</vt:lpstr>
      <vt:lpstr>Смежные углы</vt:lpstr>
      <vt:lpstr>Вертикальные углы</vt:lpstr>
      <vt:lpstr>отрезок</vt:lpstr>
      <vt:lpstr>Равные фигуры</vt:lpstr>
      <vt:lpstr>Середина отрезка</vt:lpstr>
      <vt:lpstr>Биссектриса угла</vt:lpstr>
      <vt:lpstr>Длина отрезка </vt:lpstr>
      <vt:lpstr>Прямой угол</vt:lpstr>
      <vt:lpstr>Острый угол</vt:lpstr>
      <vt:lpstr>Тупой угол </vt:lpstr>
      <vt:lpstr>Развернутый угол</vt:lpstr>
      <vt:lpstr>перпендикулярные прямые</vt:lpstr>
      <vt:lpstr>Треугольник  </vt:lpstr>
      <vt:lpstr>Медиана треугольника</vt:lpstr>
      <vt:lpstr>Высота треугольника</vt:lpstr>
      <vt:lpstr>окружность</vt:lpstr>
      <vt:lpstr>ЦЕНТР</vt:lpstr>
      <vt:lpstr>Касательная к окружности</vt:lpstr>
      <vt:lpstr>Радиус окружности</vt:lpstr>
      <vt:lpstr>хорда</vt:lpstr>
      <vt:lpstr>диаметр</vt:lpstr>
      <vt:lpstr>дуга</vt:lpstr>
      <vt:lpstr>Внешний угол треугольника</vt:lpstr>
      <vt:lpstr>Остроугольный треугольник </vt:lpstr>
      <vt:lpstr>Прямоугольный треугольник</vt:lpstr>
      <vt:lpstr>ТУПоугольный треугольник</vt:lpstr>
      <vt:lpstr>Площадь прямоугольника </vt:lpstr>
      <vt:lpstr>Слайд 94</vt:lpstr>
      <vt:lpstr>Глоссарий на телефоне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Учитель</cp:lastModifiedBy>
  <cp:revision>176</cp:revision>
  <dcterms:created xsi:type="dcterms:W3CDTF">2016-11-08T18:02:38Z</dcterms:created>
  <dcterms:modified xsi:type="dcterms:W3CDTF">2017-05-12T13:09:32Z</dcterms:modified>
</cp:coreProperties>
</file>