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58" r:id="rId5"/>
    <p:sldId id="259" r:id="rId6"/>
    <p:sldId id="271" r:id="rId7"/>
    <p:sldId id="264" r:id="rId8"/>
    <p:sldId id="263" r:id="rId9"/>
    <p:sldId id="274" r:id="rId10"/>
    <p:sldId id="275" r:id="rId11"/>
    <p:sldId id="276" r:id="rId12"/>
    <p:sldId id="277" r:id="rId13"/>
    <p:sldId id="265" r:id="rId14"/>
    <p:sldId id="266" r:id="rId15"/>
    <p:sldId id="278" r:id="rId16"/>
    <p:sldId id="260" r:id="rId17"/>
    <p:sldId id="261" r:id="rId18"/>
    <p:sldId id="262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1AA508-0D25-4AA9-8F94-898813D69A19}" type="datetimeFigureOut">
              <a:rPr lang="ru-RU" smtClean="0"/>
              <a:pPr/>
              <a:t>15.03.2015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9E097D3-9DDA-4562-96D4-A0665EB232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8143932" cy="350046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Проект по математике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по теме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«Простые числа. Решето Эратосфена»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286256"/>
            <a:ext cx="4357718" cy="200026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Проект готовили ученики </a:t>
            </a:r>
          </a:p>
          <a:p>
            <a:r>
              <a:rPr lang="ru-RU" dirty="0" smtClean="0"/>
              <a:t>6 </a:t>
            </a:r>
            <a:r>
              <a:rPr lang="en-US" dirty="0" smtClean="0"/>
              <a:t>“</a:t>
            </a:r>
            <a:r>
              <a:rPr lang="ru-RU" dirty="0" smtClean="0"/>
              <a:t>Б</a:t>
            </a:r>
            <a:r>
              <a:rPr lang="en-US" dirty="0" smtClean="0"/>
              <a:t>”</a:t>
            </a:r>
            <a:r>
              <a:rPr lang="ru-RU" dirty="0" smtClean="0"/>
              <a:t> класса: </a:t>
            </a:r>
          </a:p>
          <a:p>
            <a:r>
              <a:rPr lang="ru-RU" dirty="0" smtClean="0"/>
              <a:t>Савенков Павел;</a:t>
            </a:r>
          </a:p>
          <a:p>
            <a:r>
              <a:rPr lang="ru-RU" dirty="0" smtClean="0"/>
              <a:t>Ермоленко Данила;</a:t>
            </a:r>
          </a:p>
          <a:p>
            <a:r>
              <a:rPr lang="ru-RU" dirty="0" smtClean="0"/>
              <a:t>Максимов Александр.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Овал 35"/>
          <p:cNvSpPr/>
          <p:nvPr/>
        </p:nvSpPr>
        <p:spPr>
          <a:xfrm>
            <a:off x="6248400" y="19812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410200" y="1981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Разберем алгоритм на примере. Шаг 2й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419600" y="1905000"/>
          <a:ext cx="40386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7720"/>
                <a:gridCol w="807720"/>
                <a:gridCol w="807720"/>
                <a:gridCol w="807720"/>
                <a:gridCol w="807720"/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50</a:t>
                      </a:r>
                      <a:endParaRPr lang="ru-RU" sz="2400" dirty="0"/>
                    </a:p>
                  </a:txBody>
                  <a:tcPr marL="80772" marR="80772"/>
                </a:tc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38600" cy="4434840"/>
          </a:xfrm>
        </p:spPr>
        <p:txBody>
          <a:bodyPr/>
          <a:lstStyle/>
          <a:p>
            <a:r>
              <a:rPr lang="ru-RU" dirty="0" smtClean="0"/>
              <a:t>Следующее </a:t>
            </a:r>
            <a:r>
              <a:rPr lang="ru-RU" dirty="0" err="1" smtClean="0"/>
              <a:t>невычеркнутое</a:t>
            </a:r>
            <a:r>
              <a:rPr lang="ru-RU" dirty="0" smtClean="0"/>
              <a:t> число – 3– простое. Вычеркнем из ряда все числа, которые можно разделить на три.</a:t>
            </a:r>
          </a:p>
        </p:txBody>
      </p:sp>
      <p:sp>
        <p:nvSpPr>
          <p:cNvPr id="10" name="Блок-схема: ИЛИ 9"/>
          <p:cNvSpPr/>
          <p:nvPr/>
        </p:nvSpPr>
        <p:spPr>
          <a:xfrm>
            <a:off x="7086600" y="1981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ИЛИ 12"/>
          <p:cNvSpPr/>
          <p:nvPr/>
        </p:nvSpPr>
        <p:spPr>
          <a:xfrm>
            <a:off x="46482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ИЛИ 13"/>
          <p:cNvSpPr/>
          <p:nvPr/>
        </p:nvSpPr>
        <p:spPr>
          <a:xfrm>
            <a:off x="62484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ИЛИ 14"/>
          <p:cNvSpPr/>
          <p:nvPr/>
        </p:nvSpPr>
        <p:spPr>
          <a:xfrm>
            <a:off x="79248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ИЛИ 15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ИЛИ 16"/>
          <p:cNvSpPr/>
          <p:nvPr/>
        </p:nvSpPr>
        <p:spPr>
          <a:xfrm>
            <a:off x="70866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ИЛИ 17"/>
          <p:cNvSpPr/>
          <p:nvPr/>
        </p:nvSpPr>
        <p:spPr>
          <a:xfrm>
            <a:off x="46482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ИЛИ 18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ИЛИ 19"/>
          <p:cNvSpPr/>
          <p:nvPr/>
        </p:nvSpPr>
        <p:spPr>
          <a:xfrm>
            <a:off x="78486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ИЛИ 20"/>
          <p:cNvSpPr/>
          <p:nvPr/>
        </p:nvSpPr>
        <p:spPr>
          <a:xfrm>
            <a:off x="54102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ИЛИ 2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ИЛИ 22"/>
          <p:cNvSpPr/>
          <p:nvPr/>
        </p:nvSpPr>
        <p:spPr>
          <a:xfrm>
            <a:off x="46482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ИЛИ 23"/>
          <p:cNvSpPr/>
          <p:nvPr/>
        </p:nvSpPr>
        <p:spPr>
          <a:xfrm>
            <a:off x="62484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ИЛИ 24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ИЛИ 25"/>
          <p:cNvSpPr/>
          <p:nvPr/>
        </p:nvSpPr>
        <p:spPr>
          <a:xfrm>
            <a:off x="54864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ИЛИ 26"/>
          <p:cNvSpPr/>
          <p:nvPr/>
        </p:nvSpPr>
        <p:spPr>
          <a:xfrm>
            <a:off x="70866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ИЛИ 27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ИЛИ 28"/>
          <p:cNvSpPr/>
          <p:nvPr/>
        </p:nvSpPr>
        <p:spPr>
          <a:xfrm>
            <a:off x="62484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ИЛИ 29"/>
          <p:cNvSpPr/>
          <p:nvPr/>
        </p:nvSpPr>
        <p:spPr>
          <a:xfrm>
            <a:off x="79248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ИЛИ 30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ИЛИ 31"/>
          <p:cNvSpPr/>
          <p:nvPr/>
        </p:nvSpPr>
        <p:spPr>
          <a:xfrm>
            <a:off x="70866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46482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ИЛИ 33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ИЛИ 34"/>
          <p:cNvSpPr/>
          <p:nvPr/>
        </p:nvSpPr>
        <p:spPr>
          <a:xfrm>
            <a:off x="79248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ИЛИ 36"/>
          <p:cNvSpPr/>
          <p:nvPr/>
        </p:nvSpPr>
        <p:spPr>
          <a:xfrm>
            <a:off x="7086600" y="2438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ИЛИ 37"/>
          <p:cNvSpPr/>
          <p:nvPr/>
        </p:nvSpPr>
        <p:spPr>
          <a:xfrm>
            <a:off x="4648200" y="2438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ИЛИ 38"/>
          <p:cNvSpPr/>
          <p:nvPr/>
        </p:nvSpPr>
        <p:spPr>
          <a:xfrm>
            <a:off x="7848600" y="2895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ИЛИ 39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лок-схема: ИЛИ 40"/>
          <p:cNvSpPr/>
          <p:nvPr/>
        </p:nvSpPr>
        <p:spPr>
          <a:xfrm>
            <a:off x="4648200" y="3810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Блок-схема: ИЛИ 4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ИЛИ 42"/>
          <p:cNvSpPr/>
          <p:nvPr/>
        </p:nvSpPr>
        <p:spPr>
          <a:xfrm>
            <a:off x="5410200" y="42672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ИЛИ 43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ИЛИ 44"/>
          <p:cNvSpPr/>
          <p:nvPr/>
        </p:nvSpPr>
        <p:spPr>
          <a:xfrm>
            <a:off x="6248400" y="4724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ИЛИ 45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ИЛИ 46"/>
          <p:cNvSpPr/>
          <p:nvPr/>
        </p:nvSpPr>
        <p:spPr>
          <a:xfrm>
            <a:off x="7086600" y="5181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ИЛИ 47"/>
          <p:cNvSpPr/>
          <p:nvPr/>
        </p:nvSpPr>
        <p:spPr>
          <a:xfrm>
            <a:off x="7924800" y="5638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ИЛИ 48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ИЛИ 49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Блок-схема: ИЛИ 50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1870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0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6" grpId="0" build="p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Овал 51"/>
          <p:cNvSpPr/>
          <p:nvPr/>
        </p:nvSpPr>
        <p:spPr>
          <a:xfrm>
            <a:off x="7848600" y="1981200"/>
            <a:ext cx="381000" cy="381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248400" y="19812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410200" y="1981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Разберем алгоритм на примере. Шаг 3й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419600" y="1905000"/>
          <a:ext cx="40386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7720"/>
                <a:gridCol w="807720"/>
                <a:gridCol w="807720"/>
                <a:gridCol w="807720"/>
                <a:gridCol w="807720"/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50</a:t>
                      </a:r>
                      <a:endParaRPr lang="ru-RU" sz="2400" dirty="0"/>
                    </a:p>
                  </a:txBody>
                  <a:tcPr marL="80772" marR="80772"/>
                </a:tc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38600" cy="4434840"/>
          </a:xfrm>
        </p:spPr>
        <p:txBody>
          <a:bodyPr/>
          <a:lstStyle/>
          <a:p>
            <a:r>
              <a:rPr lang="ru-RU" dirty="0" smtClean="0"/>
              <a:t>Следующее </a:t>
            </a:r>
            <a:r>
              <a:rPr lang="ru-RU" dirty="0" err="1" smtClean="0"/>
              <a:t>невычеркнутое</a:t>
            </a:r>
            <a:r>
              <a:rPr lang="ru-RU" dirty="0" smtClean="0"/>
              <a:t> число – 5 – простое. Вычеркнем из ряда все числа, которые можно разделить на пять.</a:t>
            </a:r>
          </a:p>
        </p:txBody>
      </p:sp>
      <p:sp>
        <p:nvSpPr>
          <p:cNvPr id="10" name="Блок-схема: ИЛИ 9"/>
          <p:cNvSpPr/>
          <p:nvPr/>
        </p:nvSpPr>
        <p:spPr>
          <a:xfrm>
            <a:off x="7086600" y="1981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ИЛИ 12"/>
          <p:cNvSpPr/>
          <p:nvPr/>
        </p:nvSpPr>
        <p:spPr>
          <a:xfrm>
            <a:off x="46482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ИЛИ 13"/>
          <p:cNvSpPr/>
          <p:nvPr/>
        </p:nvSpPr>
        <p:spPr>
          <a:xfrm>
            <a:off x="62484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ИЛИ 14"/>
          <p:cNvSpPr/>
          <p:nvPr/>
        </p:nvSpPr>
        <p:spPr>
          <a:xfrm>
            <a:off x="79248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ИЛИ 15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ИЛИ 16"/>
          <p:cNvSpPr/>
          <p:nvPr/>
        </p:nvSpPr>
        <p:spPr>
          <a:xfrm>
            <a:off x="70866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ИЛИ 17"/>
          <p:cNvSpPr/>
          <p:nvPr/>
        </p:nvSpPr>
        <p:spPr>
          <a:xfrm>
            <a:off x="46482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ИЛИ 18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ИЛИ 19"/>
          <p:cNvSpPr/>
          <p:nvPr/>
        </p:nvSpPr>
        <p:spPr>
          <a:xfrm>
            <a:off x="78486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ИЛИ 20"/>
          <p:cNvSpPr/>
          <p:nvPr/>
        </p:nvSpPr>
        <p:spPr>
          <a:xfrm>
            <a:off x="54102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ИЛИ 2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ИЛИ 22"/>
          <p:cNvSpPr/>
          <p:nvPr/>
        </p:nvSpPr>
        <p:spPr>
          <a:xfrm>
            <a:off x="46482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ИЛИ 23"/>
          <p:cNvSpPr/>
          <p:nvPr/>
        </p:nvSpPr>
        <p:spPr>
          <a:xfrm>
            <a:off x="62484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ИЛИ 24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ИЛИ 25"/>
          <p:cNvSpPr/>
          <p:nvPr/>
        </p:nvSpPr>
        <p:spPr>
          <a:xfrm>
            <a:off x="54864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ИЛИ 26"/>
          <p:cNvSpPr/>
          <p:nvPr/>
        </p:nvSpPr>
        <p:spPr>
          <a:xfrm>
            <a:off x="70866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ИЛИ 27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ИЛИ 28"/>
          <p:cNvSpPr/>
          <p:nvPr/>
        </p:nvSpPr>
        <p:spPr>
          <a:xfrm>
            <a:off x="62484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ИЛИ 29"/>
          <p:cNvSpPr/>
          <p:nvPr/>
        </p:nvSpPr>
        <p:spPr>
          <a:xfrm>
            <a:off x="79248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ИЛИ 30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ИЛИ 31"/>
          <p:cNvSpPr/>
          <p:nvPr/>
        </p:nvSpPr>
        <p:spPr>
          <a:xfrm>
            <a:off x="70866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46482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ИЛИ 33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ИЛИ 34"/>
          <p:cNvSpPr/>
          <p:nvPr/>
        </p:nvSpPr>
        <p:spPr>
          <a:xfrm>
            <a:off x="79248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ИЛИ 36"/>
          <p:cNvSpPr/>
          <p:nvPr/>
        </p:nvSpPr>
        <p:spPr>
          <a:xfrm>
            <a:off x="7086600" y="2438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ИЛИ 37"/>
          <p:cNvSpPr/>
          <p:nvPr/>
        </p:nvSpPr>
        <p:spPr>
          <a:xfrm>
            <a:off x="4648200" y="2438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ИЛИ 38"/>
          <p:cNvSpPr/>
          <p:nvPr/>
        </p:nvSpPr>
        <p:spPr>
          <a:xfrm>
            <a:off x="7848600" y="2895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ИЛИ 39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лок-схема: ИЛИ 40"/>
          <p:cNvSpPr/>
          <p:nvPr/>
        </p:nvSpPr>
        <p:spPr>
          <a:xfrm>
            <a:off x="4648200" y="3810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Блок-схема: ИЛИ 4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ИЛИ 42"/>
          <p:cNvSpPr/>
          <p:nvPr/>
        </p:nvSpPr>
        <p:spPr>
          <a:xfrm>
            <a:off x="5410200" y="42672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ИЛИ 43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ИЛИ 44"/>
          <p:cNvSpPr/>
          <p:nvPr/>
        </p:nvSpPr>
        <p:spPr>
          <a:xfrm>
            <a:off x="6248400" y="4724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ИЛИ 45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ИЛИ 46"/>
          <p:cNvSpPr/>
          <p:nvPr/>
        </p:nvSpPr>
        <p:spPr>
          <a:xfrm>
            <a:off x="7086600" y="5181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ИЛИ 47"/>
          <p:cNvSpPr/>
          <p:nvPr/>
        </p:nvSpPr>
        <p:spPr>
          <a:xfrm>
            <a:off x="7924800" y="5638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ИЛИ 48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ИЛИ 49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Блок-схема: ИЛИ 50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ИЛИ 52"/>
          <p:cNvSpPr/>
          <p:nvPr/>
        </p:nvSpPr>
        <p:spPr>
          <a:xfrm>
            <a:off x="7924800" y="24384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ИЛИ 53"/>
          <p:cNvSpPr/>
          <p:nvPr/>
        </p:nvSpPr>
        <p:spPr>
          <a:xfrm>
            <a:off x="7848600" y="28956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Блок-схема: ИЛИ 54"/>
          <p:cNvSpPr/>
          <p:nvPr/>
        </p:nvSpPr>
        <p:spPr>
          <a:xfrm>
            <a:off x="7848600" y="33528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Блок-схема: ИЛИ 55"/>
          <p:cNvSpPr/>
          <p:nvPr/>
        </p:nvSpPr>
        <p:spPr>
          <a:xfrm>
            <a:off x="7848600" y="38100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Блок-схема: ИЛИ 56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ИЛИ 57"/>
          <p:cNvSpPr/>
          <p:nvPr/>
        </p:nvSpPr>
        <p:spPr>
          <a:xfrm>
            <a:off x="7848600" y="47244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ИЛИ 58"/>
          <p:cNvSpPr/>
          <p:nvPr/>
        </p:nvSpPr>
        <p:spPr>
          <a:xfrm>
            <a:off x="7924800" y="51816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ИЛИ 59"/>
          <p:cNvSpPr/>
          <p:nvPr/>
        </p:nvSpPr>
        <p:spPr>
          <a:xfrm>
            <a:off x="7924800" y="56388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ИЛИ 60"/>
          <p:cNvSpPr/>
          <p:nvPr/>
        </p:nvSpPr>
        <p:spPr>
          <a:xfrm>
            <a:off x="7924800" y="60960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1570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" grpId="2" build="p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Овал 61"/>
          <p:cNvSpPr/>
          <p:nvPr/>
        </p:nvSpPr>
        <p:spPr>
          <a:xfrm>
            <a:off x="5410200" y="2438400"/>
            <a:ext cx="381000" cy="381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7848600" y="1981200"/>
            <a:ext cx="381000" cy="381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6248400" y="19812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410200" y="1981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Разберем алгоритм на примере. Шаг 4й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419600" y="1905000"/>
          <a:ext cx="40386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7720"/>
                <a:gridCol w="807720"/>
                <a:gridCol w="807720"/>
                <a:gridCol w="807720"/>
                <a:gridCol w="807720"/>
              </a:tblGrid>
              <a:tr h="152400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50</a:t>
                      </a:r>
                      <a:endParaRPr lang="ru-RU" sz="2400" dirty="0"/>
                    </a:p>
                  </a:txBody>
                  <a:tcPr marL="80772" marR="80772"/>
                </a:tc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38600" cy="20574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Продолжим выполнять алгоритм со всеми невычеркнутыми числами, оставшимися в ряду.</a:t>
            </a:r>
          </a:p>
        </p:txBody>
      </p:sp>
      <p:sp>
        <p:nvSpPr>
          <p:cNvPr id="10" name="Блок-схема: ИЛИ 9"/>
          <p:cNvSpPr/>
          <p:nvPr/>
        </p:nvSpPr>
        <p:spPr>
          <a:xfrm>
            <a:off x="7086600" y="1981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ИЛИ 12"/>
          <p:cNvSpPr/>
          <p:nvPr/>
        </p:nvSpPr>
        <p:spPr>
          <a:xfrm>
            <a:off x="46482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ИЛИ 13"/>
          <p:cNvSpPr/>
          <p:nvPr/>
        </p:nvSpPr>
        <p:spPr>
          <a:xfrm>
            <a:off x="62484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ИЛИ 14"/>
          <p:cNvSpPr/>
          <p:nvPr/>
        </p:nvSpPr>
        <p:spPr>
          <a:xfrm>
            <a:off x="79248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ИЛИ 15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ИЛИ 16"/>
          <p:cNvSpPr/>
          <p:nvPr/>
        </p:nvSpPr>
        <p:spPr>
          <a:xfrm>
            <a:off x="70866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ИЛИ 17"/>
          <p:cNvSpPr/>
          <p:nvPr/>
        </p:nvSpPr>
        <p:spPr>
          <a:xfrm>
            <a:off x="46482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ИЛИ 18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ИЛИ 19"/>
          <p:cNvSpPr/>
          <p:nvPr/>
        </p:nvSpPr>
        <p:spPr>
          <a:xfrm>
            <a:off x="78486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ИЛИ 20"/>
          <p:cNvSpPr/>
          <p:nvPr/>
        </p:nvSpPr>
        <p:spPr>
          <a:xfrm>
            <a:off x="54102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ИЛИ 2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ИЛИ 22"/>
          <p:cNvSpPr/>
          <p:nvPr/>
        </p:nvSpPr>
        <p:spPr>
          <a:xfrm>
            <a:off x="46482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ИЛИ 23"/>
          <p:cNvSpPr/>
          <p:nvPr/>
        </p:nvSpPr>
        <p:spPr>
          <a:xfrm>
            <a:off x="62484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ИЛИ 24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ИЛИ 25"/>
          <p:cNvSpPr/>
          <p:nvPr/>
        </p:nvSpPr>
        <p:spPr>
          <a:xfrm>
            <a:off x="54864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ИЛИ 26"/>
          <p:cNvSpPr/>
          <p:nvPr/>
        </p:nvSpPr>
        <p:spPr>
          <a:xfrm>
            <a:off x="70866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ИЛИ 27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ИЛИ 28"/>
          <p:cNvSpPr/>
          <p:nvPr/>
        </p:nvSpPr>
        <p:spPr>
          <a:xfrm>
            <a:off x="62484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ИЛИ 29"/>
          <p:cNvSpPr/>
          <p:nvPr/>
        </p:nvSpPr>
        <p:spPr>
          <a:xfrm>
            <a:off x="79248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ИЛИ 30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ИЛИ 31"/>
          <p:cNvSpPr/>
          <p:nvPr/>
        </p:nvSpPr>
        <p:spPr>
          <a:xfrm>
            <a:off x="70866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46482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ИЛИ 33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ИЛИ 34"/>
          <p:cNvSpPr/>
          <p:nvPr/>
        </p:nvSpPr>
        <p:spPr>
          <a:xfrm>
            <a:off x="79248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ИЛИ 36"/>
          <p:cNvSpPr/>
          <p:nvPr/>
        </p:nvSpPr>
        <p:spPr>
          <a:xfrm>
            <a:off x="7086600" y="2438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ИЛИ 37"/>
          <p:cNvSpPr/>
          <p:nvPr/>
        </p:nvSpPr>
        <p:spPr>
          <a:xfrm>
            <a:off x="4648200" y="2438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ИЛИ 38"/>
          <p:cNvSpPr/>
          <p:nvPr/>
        </p:nvSpPr>
        <p:spPr>
          <a:xfrm>
            <a:off x="7848600" y="2895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ИЛИ 39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лок-схема: ИЛИ 40"/>
          <p:cNvSpPr/>
          <p:nvPr/>
        </p:nvSpPr>
        <p:spPr>
          <a:xfrm>
            <a:off x="4648200" y="3810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Блок-схема: ИЛИ 4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ИЛИ 42"/>
          <p:cNvSpPr/>
          <p:nvPr/>
        </p:nvSpPr>
        <p:spPr>
          <a:xfrm>
            <a:off x="5410200" y="42672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ИЛИ 43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ИЛИ 44"/>
          <p:cNvSpPr/>
          <p:nvPr/>
        </p:nvSpPr>
        <p:spPr>
          <a:xfrm>
            <a:off x="6248400" y="47244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ИЛИ 45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ИЛИ 46"/>
          <p:cNvSpPr/>
          <p:nvPr/>
        </p:nvSpPr>
        <p:spPr>
          <a:xfrm>
            <a:off x="7086600" y="5181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ИЛИ 47"/>
          <p:cNvSpPr/>
          <p:nvPr/>
        </p:nvSpPr>
        <p:spPr>
          <a:xfrm>
            <a:off x="7924800" y="5638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ИЛИ 48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ИЛИ 49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Блок-схема: ИЛИ 50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ИЛИ 52"/>
          <p:cNvSpPr/>
          <p:nvPr/>
        </p:nvSpPr>
        <p:spPr>
          <a:xfrm>
            <a:off x="7924800" y="24384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ИЛИ 53"/>
          <p:cNvSpPr/>
          <p:nvPr/>
        </p:nvSpPr>
        <p:spPr>
          <a:xfrm>
            <a:off x="7848600" y="28956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Блок-схема: ИЛИ 54"/>
          <p:cNvSpPr/>
          <p:nvPr/>
        </p:nvSpPr>
        <p:spPr>
          <a:xfrm>
            <a:off x="7848600" y="33528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Блок-схема: ИЛИ 55"/>
          <p:cNvSpPr/>
          <p:nvPr/>
        </p:nvSpPr>
        <p:spPr>
          <a:xfrm>
            <a:off x="7848600" y="38100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Блок-схема: ИЛИ 56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ИЛИ 57"/>
          <p:cNvSpPr/>
          <p:nvPr/>
        </p:nvSpPr>
        <p:spPr>
          <a:xfrm>
            <a:off x="7848600" y="47244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ИЛИ 58"/>
          <p:cNvSpPr/>
          <p:nvPr/>
        </p:nvSpPr>
        <p:spPr>
          <a:xfrm>
            <a:off x="7924800" y="51816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ИЛИ 59"/>
          <p:cNvSpPr/>
          <p:nvPr/>
        </p:nvSpPr>
        <p:spPr>
          <a:xfrm>
            <a:off x="7924800" y="56388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ИЛИ 60"/>
          <p:cNvSpPr/>
          <p:nvPr/>
        </p:nvSpPr>
        <p:spPr>
          <a:xfrm>
            <a:off x="7924800" y="6096000"/>
            <a:ext cx="381000" cy="381000"/>
          </a:xfrm>
          <a:prstGeom prst="flowChartOr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Блок-схема: ИЛИ 62"/>
          <p:cNvSpPr/>
          <p:nvPr/>
        </p:nvSpPr>
        <p:spPr>
          <a:xfrm>
            <a:off x="7086600" y="6096000"/>
            <a:ext cx="381000" cy="381000"/>
          </a:xfrm>
          <a:prstGeom prst="flowChartOr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Блок-схема: ИЛИ 63"/>
          <p:cNvSpPr/>
          <p:nvPr/>
        </p:nvSpPr>
        <p:spPr>
          <a:xfrm>
            <a:off x="7086600" y="2895600"/>
            <a:ext cx="381000" cy="381000"/>
          </a:xfrm>
          <a:prstGeom prst="flowChartOr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Блок-схема: ИЛИ 64"/>
          <p:cNvSpPr/>
          <p:nvPr/>
        </p:nvSpPr>
        <p:spPr>
          <a:xfrm>
            <a:off x="4648200" y="3810000"/>
            <a:ext cx="381000" cy="381000"/>
          </a:xfrm>
          <a:prstGeom prst="flowChartOr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ИЛИ 65"/>
          <p:cNvSpPr/>
          <p:nvPr/>
        </p:nvSpPr>
        <p:spPr>
          <a:xfrm>
            <a:off x="6248400" y="4267200"/>
            <a:ext cx="381000" cy="381000"/>
          </a:xfrm>
          <a:prstGeom prst="flowChartOr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ИЛИ 66"/>
          <p:cNvSpPr/>
          <p:nvPr/>
        </p:nvSpPr>
        <p:spPr>
          <a:xfrm>
            <a:off x="7848600" y="4724400"/>
            <a:ext cx="381000" cy="381000"/>
          </a:xfrm>
          <a:prstGeom prst="flowChartOr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Блок-схема: ИЛИ 67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одержимое 5"/>
          <p:cNvSpPr txBox="1">
            <a:spLocks/>
          </p:cNvSpPr>
          <p:nvPr/>
        </p:nvSpPr>
        <p:spPr>
          <a:xfrm>
            <a:off x="381000" y="3810000"/>
            <a:ext cx="4038600" cy="2362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ru-RU" sz="2600" dirty="0" smtClean="0"/>
              <a:t> </a:t>
            </a:r>
            <a:r>
              <a:rPr lang="ru-RU" sz="2800" dirty="0" smtClean="0"/>
              <a:t>Все незачеркнутые числа – простые.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lang="ru-RU" sz="2800" dirty="0" smtClean="0"/>
              <a:t>В нашем случае это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2  3  5  7  11  13  17  19  23  29  31  37  41  43  47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237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" grpId="0" build="p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72008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37312"/>
            <a:ext cx="45719" cy="7204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1026" name="Picture 2" descr="Анимация шагов алгоритма Эратосфена для нахождения простых чисел до 12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700808"/>
            <a:ext cx="5276850" cy="42386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vi-VN" dirty="0" smtClean="0"/>
              <a:t>Эратосфе́н Кире́нский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52736"/>
          </a:xfrm>
        </p:spPr>
        <p:txBody>
          <a:bodyPr>
            <a:normAutofit lnSpcReduction="10000"/>
          </a:bodyPr>
          <a:lstStyle/>
          <a:p>
            <a:r>
              <a:rPr lang="vi-VN" b="1" dirty="0" smtClean="0"/>
              <a:t>Эратосфе́н Кире́нский</a:t>
            </a:r>
            <a:r>
              <a:rPr lang="ru-RU" b="1" dirty="0" smtClean="0"/>
              <a:t> (</a:t>
            </a:r>
            <a:r>
              <a:rPr lang="ru-RU" dirty="0" smtClean="0"/>
              <a:t> 276 год до н. э. – 194 год до н. э.)</a:t>
            </a:r>
            <a:r>
              <a:rPr lang="ru-RU" b="1" dirty="0" smtClean="0"/>
              <a:t> - </a:t>
            </a:r>
            <a:r>
              <a:rPr lang="ru-RU" dirty="0" smtClean="0"/>
              <a:t>греческий математик, астроном, географ и поэт.</a:t>
            </a:r>
            <a:endParaRPr lang="ru-RU" dirty="0"/>
          </a:p>
        </p:txBody>
      </p:sp>
      <p:pic>
        <p:nvPicPr>
          <p:cNvPr id="23554" name="Picture 2" descr="Eratosthen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140968"/>
            <a:ext cx="2658265" cy="357301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09318"/>
          </a:xfrm>
        </p:spPr>
        <p:txBody>
          <a:bodyPr/>
          <a:lstStyle/>
          <a:p>
            <a:r>
              <a:rPr lang="ru-RU" dirty="0" smtClean="0"/>
              <a:t>Строго упорядоченный алгоритм решета Эратосфена наводит на мысль, что должна существовать формула, позволяющая хотя бы указать количество простых чисел на любом интервале числовой оси. </a:t>
            </a:r>
          </a:p>
          <a:p>
            <a:r>
              <a:rPr lang="ru-RU" dirty="0" smtClean="0"/>
              <a:t>Но сколько ни бились математики, им до сих пор не удалось найти желанную формулу.</a:t>
            </a:r>
          </a:p>
          <a:p>
            <a:r>
              <a:rPr lang="ru-RU" dirty="0" smtClean="0"/>
              <a:t>Может быть кому-то из вас удастся решить эту задачу?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Задание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62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Найдите  простое число:</a:t>
            </a:r>
          </a:p>
          <a:p>
            <a:pPr>
              <a:buNone/>
            </a:pPr>
            <a:r>
              <a:rPr lang="ru-RU" dirty="0" smtClean="0"/>
              <a:t>6, 14, 28, 440, 109, 507, 654, 908.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Ответ : 109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858280" cy="7920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№ 2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764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Когда придумали простые числа?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Ответ: это произошло более двадцати тысяч лет назад.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 tmFilter="0,0; .5, 1; 1, 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Задание №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Что такое простое число?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Ответ: Простое число – это число которое имеет два натуральных делителя: единицу и само это число.</a:t>
            </a:r>
            <a:endParaRPr lang="ru-RU" dirty="0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Что такое Решето Эратосфена?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Ответ: Решето Эратосфена - способ нахождения всех простых чисел, меньше или равных заданному числу N.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</a:t>
            </a:r>
            <a:r>
              <a:rPr lang="en-US" dirty="0" smtClean="0"/>
              <a:t> </a:t>
            </a:r>
            <a:r>
              <a:rPr lang="ru-RU" dirty="0" smtClean="0"/>
              <a:t>проекта: выяснить, как легко определять простые числа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Задачи проекта:</a:t>
            </a:r>
          </a:p>
          <a:p>
            <a:r>
              <a:rPr lang="ru-RU" dirty="0" smtClean="0"/>
              <a:t>Вспомнить, какие числа называются простыми и зачем они нужны</a:t>
            </a:r>
          </a:p>
          <a:p>
            <a:r>
              <a:rPr lang="ru-RU" dirty="0" smtClean="0"/>
              <a:t>Понять, как определить, является число простым или составным</a:t>
            </a:r>
          </a:p>
          <a:p>
            <a:r>
              <a:rPr lang="ru-RU" dirty="0" smtClean="0"/>
              <a:t>Понять, в чем заключается алгоритм «решето Эратосфена»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Кто такой Эратосфен и дата его рождения (</a:t>
            </a:r>
            <a:r>
              <a:rPr lang="ru-RU" dirty="0" err="1" smtClean="0"/>
              <a:t>сметри</a:t>
            </a:r>
            <a:r>
              <a:rPr lang="ru-RU" dirty="0" smtClean="0"/>
              <a:t>)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Ответ: </a:t>
            </a:r>
            <a:r>
              <a:rPr lang="vi-VN" b="1" dirty="0" smtClean="0"/>
              <a:t>Эратосфе́н Кире́нский</a:t>
            </a:r>
            <a:r>
              <a:rPr lang="ru-RU" b="1" dirty="0" smtClean="0"/>
              <a:t> (</a:t>
            </a:r>
            <a:r>
              <a:rPr lang="ru-RU" dirty="0" smtClean="0"/>
              <a:t> 276 год до н. э. – 194 год до н. э.)</a:t>
            </a:r>
            <a:r>
              <a:rPr lang="ru-RU" b="1" dirty="0" smtClean="0"/>
              <a:t> - </a:t>
            </a:r>
            <a:r>
              <a:rPr lang="ru-RU" dirty="0" smtClean="0"/>
              <a:t>греческий математик, астроном, географ и поэт.</a:t>
            </a:r>
          </a:p>
          <a:p>
            <a:endParaRPr lang="ru-RU" dirty="0" smtClean="0"/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внимание!!!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        Над проектом работали:</a:t>
            </a:r>
          </a:p>
          <a:p>
            <a:r>
              <a:rPr lang="ru-RU" dirty="0" smtClean="0"/>
              <a:t>                    Савенков Павел</a:t>
            </a:r>
          </a:p>
          <a:p>
            <a:r>
              <a:rPr lang="ru-RU" dirty="0" smtClean="0"/>
              <a:t>                    Ермоленко Данила</a:t>
            </a:r>
          </a:p>
          <a:p>
            <a:r>
              <a:rPr lang="ru-RU" dirty="0" smtClean="0"/>
              <a:t>                    Максимов Александр</a:t>
            </a:r>
            <a:endParaRPr lang="ru-RU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50"/>
                            </p:stCondLst>
                            <p:childTnLst>
                              <p:par>
                                <p:cTn id="11" presetID="37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450"/>
                            </p:stCondLst>
                            <p:childTnLst>
                              <p:par>
                                <p:cTn id="18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25470"/>
          </a:xfrm>
        </p:spPr>
        <p:txBody>
          <a:bodyPr/>
          <a:lstStyle/>
          <a:p>
            <a:r>
              <a:rPr lang="ru-RU" dirty="0" smtClean="0"/>
              <a:t>Простые числа.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001156" cy="364333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 Простое число – это число которое имеет два натуральных делителя: единицу и само это число.</a:t>
            </a:r>
          </a:p>
          <a:p>
            <a:r>
              <a:rPr lang="ru-RU" dirty="0" smtClean="0"/>
              <a:t>Число 5 имеет только два делителя – числа 1 и 5. Только два делителя имеют также, например, числа 2, 7, 11, 13. Такие  числа называют простыми.</a:t>
            </a:r>
          </a:p>
          <a:p>
            <a:r>
              <a:rPr lang="ru-RU" dirty="0" smtClean="0"/>
              <a:t>Зачем нужны простые числа? Нам часто бывает нужно разложить число на простые множители (для нахождения НОД и НОК и для других целей).</a:t>
            </a:r>
            <a:endParaRPr lang="en-US" dirty="0" smtClean="0"/>
          </a:p>
          <a:p>
            <a:endParaRPr lang="ru-RU" dirty="0" smtClean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простых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6254"/>
          </a:xfrm>
        </p:spPr>
        <p:txBody>
          <a:bodyPr/>
          <a:lstStyle/>
          <a:p>
            <a:r>
              <a:rPr lang="ru-RU" dirty="0" smtClean="0"/>
              <a:t>Сложно, на самом деле сказать, когда люди впервые задумались о простых числах, некоторые ученые предполагают, что это произошло более двадцати тысяч лет назад. На папирусах древних египтян также были найдены ряды простых чисел. Древние греки тоже внесли свой большой вклад в историю возникновения простых чисел. </a:t>
            </a:r>
            <a:endParaRPr lang="ru-RU" baseline="300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Примеры простых чисел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14618"/>
          </a:xfrm>
        </p:spPr>
        <p:txBody>
          <a:bodyPr>
            <a:normAutofit/>
          </a:bodyPr>
          <a:lstStyle/>
          <a:p>
            <a:r>
              <a:rPr lang="ru-RU" dirty="0" smtClean="0"/>
              <a:t>2, 3, 5, 7, 11, 13, 17, 19, 23, 29, 31, 37, 41, 43, 47, 53, 59, 61, 67, 71, 73, 79, 83, 89, 97, 101, 103, 107, 109, 113, 127, 131, 137, 139, 149, 151,  157, 167, 173, 179, 181, 191, 193, 197, 199, 211.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определить, является ли число простым?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этого необходимо проверить, делится ли число на наименьшее простое число 2, потом проверить, делится ли число на 3 (можно воспользоваться признаком делимости), и так далее – на все числа, меньшие самого числа. Но это долгий и неудобный способ, потому что для составления таблицы простых числе придется проверять каждое число.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Решето Эратосфена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Решето Эратосфена - способ нахождения всех простых чисел, меньше или равных заданному числу N.</a:t>
            </a:r>
            <a:endParaRPr lang="ru-RU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Как найти простые числа</a:t>
            </a:r>
            <a:br>
              <a:rPr lang="ru-RU" dirty="0" smtClean="0"/>
            </a:br>
            <a:r>
              <a:rPr lang="ru-RU" dirty="0" smtClean="0"/>
              <a:t>способом Эратосфена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Для нахождения всех простых чисел не больше заданного числа </a:t>
            </a:r>
            <a:r>
              <a:rPr lang="ru-RU" i="1" dirty="0" err="1" smtClean="0"/>
              <a:t>n</a:t>
            </a:r>
            <a:r>
              <a:rPr lang="ru-RU" i="1" dirty="0" smtClean="0"/>
              <a:t> </a:t>
            </a:r>
            <a:r>
              <a:rPr lang="ru-RU" dirty="0" smtClean="0"/>
              <a:t>, следуя методу Эратосфена, нужно выполнить следующие шаги:</a:t>
            </a:r>
          </a:p>
          <a:p>
            <a:r>
              <a:rPr lang="ru-RU" dirty="0" smtClean="0"/>
              <a:t>1). Выписать подряд все целые числа от двух до </a:t>
            </a:r>
            <a:r>
              <a:rPr lang="ru-RU" i="1" dirty="0" err="1" smtClean="0"/>
              <a:t>n</a:t>
            </a:r>
            <a:r>
              <a:rPr lang="ru-RU" dirty="0" smtClean="0"/>
              <a:t> (2, 3, 4, …, </a:t>
            </a:r>
            <a:r>
              <a:rPr lang="ru-RU" i="1" dirty="0" err="1" smtClean="0"/>
              <a:t>n</a:t>
            </a:r>
            <a:r>
              <a:rPr lang="ru-RU" dirty="0" smtClean="0"/>
              <a:t>).</a:t>
            </a:r>
          </a:p>
          <a:p>
            <a:r>
              <a:rPr lang="ru-RU" dirty="0" smtClean="0"/>
              <a:t>2). Из них вычёркивают каждое второе число, после простого числа 2.</a:t>
            </a:r>
          </a:p>
          <a:p>
            <a:r>
              <a:rPr lang="ru-RU" dirty="0" smtClean="0"/>
              <a:t>3). Первым </a:t>
            </a:r>
            <a:r>
              <a:rPr lang="ru-RU" dirty="0" err="1" smtClean="0"/>
              <a:t>незачёркнутым</a:t>
            </a:r>
            <a:r>
              <a:rPr lang="ru-RU" dirty="0" smtClean="0"/>
              <a:t> остаётся число 3. Вычёркиваем каждое третье число после 3.</a:t>
            </a:r>
          </a:p>
          <a:p>
            <a:r>
              <a:rPr lang="ru-RU" dirty="0" smtClean="0"/>
              <a:t>4). Следующее простое число стоит первым 5. Зачёркиваем каждое пятое, после пятёрки.</a:t>
            </a:r>
          </a:p>
          <a:p>
            <a:r>
              <a:rPr lang="ru-RU" dirty="0" smtClean="0"/>
              <a:t>5). Повторять шаги 3 и 4, пока возможно.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410200" y="19812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Разберем алгоритм на примере. Шаг 1й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419600" y="1905000"/>
          <a:ext cx="40386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7720"/>
                <a:gridCol w="807720"/>
                <a:gridCol w="807720"/>
                <a:gridCol w="807720"/>
                <a:gridCol w="807720"/>
              </a:tblGrid>
              <a:tr h="457200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40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41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42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43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44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45</a:t>
                      </a:r>
                      <a:endParaRPr lang="ru-RU" sz="2400" dirty="0"/>
                    </a:p>
                  </a:txBody>
                  <a:tcPr marL="80772" marR="80772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46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47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48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49</a:t>
                      </a:r>
                      <a:endParaRPr lang="ru-RU" sz="2400" dirty="0"/>
                    </a:p>
                  </a:txBody>
                  <a:tcPr marL="80772" marR="8077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50</a:t>
                      </a:r>
                      <a:endParaRPr lang="ru-RU" sz="2400" dirty="0"/>
                    </a:p>
                  </a:txBody>
                  <a:tcPr marL="80772" marR="80772"/>
                </a:tc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381000" y="1905000"/>
            <a:ext cx="4038600" cy="990600"/>
          </a:xfrm>
        </p:spPr>
        <p:txBody>
          <a:bodyPr/>
          <a:lstStyle/>
          <a:p>
            <a:r>
              <a:rPr lang="ru-RU" dirty="0" smtClean="0"/>
              <a:t>Запишем ряд чисел от 2 до 50 ( </a:t>
            </a:r>
            <a:r>
              <a:rPr lang="en-US" dirty="0" smtClean="0"/>
              <a:t>n</a:t>
            </a:r>
            <a:r>
              <a:rPr lang="ru-RU" dirty="0" smtClean="0"/>
              <a:t> = 50)</a:t>
            </a:r>
          </a:p>
        </p:txBody>
      </p:sp>
      <p:sp>
        <p:nvSpPr>
          <p:cNvPr id="10" name="Блок-схема: ИЛИ 9"/>
          <p:cNvSpPr/>
          <p:nvPr/>
        </p:nvSpPr>
        <p:spPr>
          <a:xfrm>
            <a:off x="7086600" y="1981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ИЛИ 12"/>
          <p:cNvSpPr/>
          <p:nvPr/>
        </p:nvSpPr>
        <p:spPr>
          <a:xfrm>
            <a:off x="4572000" y="2362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ИЛИ 13"/>
          <p:cNvSpPr/>
          <p:nvPr/>
        </p:nvSpPr>
        <p:spPr>
          <a:xfrm>
            <a:off x="62484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ИЛИ 14"/>
          <p:cNvSpPr/>
          <p:nvPr/>
        </p:nvSpPr>
        <p:spPr>
          <a:xfrm>
            <a:off x="7924800" y="2438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ИЛИ 15"/>
          <p:cNvSpPr/>
          <p:nvPr/>
        </p:nvSpPr>
        <p:spPr>
          <a:xfrm>
            <a:off x="54102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ИЛИ 16"/>
          <p:cNvSpPr/>
          <p:nvPr/>
        </p:nvSpPr>
        <p:spPr>
          <a:xfrm>
            <a:off x="7086600" y="2895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ИЛИ 17"/>
          <p:cNvSpPr/>
          <p:nvPr/>
        </p:nvSpPr>
        <p:spPr>
          <a:xfrm>
            <a:off x="46482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ИЛИ 18"/>
          <p:cNvSpPr/>
          <p:nvPr/>
        </p:nvSpPr>
        <p:spPr>
          <a:xfrm>
            <a:off x="62484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ИЛИ 19"/>
          <p:cNvSpPr/>
          <p:nvPr/>
        </p:nvSpPr>
        <p:spPr>
          <a:xfrm>
            <a:off x="7848600" y="3352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ИЛИ 20"/>
          <p:cNvSpPr/>
          <p:nvPr/>
        </p:nvSpPr>
        <p:spPr>
          <a:xfrm>
            <a:off x="54102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ИЛИ 21"/>
          <p:cNvSpPr/>
          <p:nvPr/>
        </p:nvSpPr>
        <p:spPr>
          <a:xfrm>
            <a:off x="7086600" y="3810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ИЛИ 22"/>
          <p:cNvSpPr/>
          <p:nvPr/>
        </p:nvSpPr>
        <p:spPr>
          <a:xfrm>
            <a:off x="46482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ИЛИ 23"/>
          <p:cNvSpPr/>
          <p:nvPr/>
        </p:nvSpPr>
        <p:spPr>
          <a:xfrm>
            <a:off x="62484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ИЛИ 24"/>
          <p:cNvSpPr/>
          <p:nvPr/>
        </p:nvSpPr>
        <p:spPr>
          <a:xfrm>
            <a:off x="7848600" y="42672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ИЛИ 25"/>
          <p:cNvSpPr/>
          <p:nvPr/>
        </p:nvSpPr>
        <p:spPr>
          <a:xfrm>
            <a:off x="54864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ИЛИ 26"/>
          <p:cNvSpPr/>
          <p:nvPr/>
        </p:nvSpPr>
        <p:spPr>
          <a:xfrm>
            <a:off x="7086600" y="47244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ИЛИ 27"/>
          <p:cNvSpPr/>
          <p:nvPr/>
        </p:nvSpPr>
        <p:spPr>
          <a:xfrm>
            <a:off x="46482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ИЛИ 28"/>
          <p:cNvSpPr/>
          <p:nvPr/>
        </p:nvSpPr>
        <p:spPr>
          <a:xfrm>
            <a:off x="62484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ИЛИ 29"/>
          <p:cNvSpPr/>
          <p:nvPr/>
        </p:nvSpPr>
        <p:spPr>
          <a:xfrm>
            <a:off x="7924800" y="51816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ИЛИ 30"/>
          <p:cNvSpPr/>
          <p:nvPr/>
        </p:nvSpPr>
        <p:spPr>
          <a:xfrm>
            <a:off x="54864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ИЛИ 31"/>
          <p:cNvSpPr/>
          <p:nvPr/>
        </p:nvSpPr>
        <p:spPr>
          <a:xfrm>
            <a:off x="7086600" y="56388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46482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ИЛИ 33"/>
          <p:cNvSpPr/>
          <p:nvPr/>
        </p:nvSpPr>
        <p:spPr>
          <a:xfrm>
            <a:off x="63246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ИЛИ 34"/>
          <p:cNvSpPr/>
          <p:nvPr/>
        </p:nvSpPr>
        <p:spPr>
          <a:xfrm>
            <a:off x="7924800" y="6096000"/>
            <a:ext cx="381000" cy="381000"/>
          </a:xfrm>
          <a:prstGeom prst="flowChartOr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одержимое 5"/>
          <p:cNvSpPr txBox="1">
            <a:spLocks/>
          </p:cNvSpPr>
          <p:nvPr/>
        </p:nvSpPr>
        <p:spPr>
          <a:xfrm>
            <a:off x="228600" y="3276600"/>
            <a:ext cx="4038600" cy="21336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ru-RU" sz="2600" dirty="0" smtClean="0"/>
              <a:t>Первое простое число – 2. Вычеркнем из ряда все числа, которые можно разделить на  два.</a:t>
            </a:r>
          </a:p>
        </p:txBody>
      </p:sp>
    </p:spTree>
  </p:cSld>
  <p:clrMapOvr>
    <a:masterClrMapping/>
  </p:clrMapOvr>
  <p:transition advTm="2059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8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build="p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283</TotalTime>
  <Words>840</Words>
  <Application>Microsoft Office PowerPoint</Application>
  <PresentationFormat>Экран (4:3)</PresentationFormat>
  <Paragraphs>299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Проект по математике по теме  «Простые числа. Решето Эратосфена»</vt:lpstr>
      <vt:lpstr>Цель проекта: выяснить, как легко определять простые числа</vt:lpstr>
      <vt:lpstr>Простые числа.</vt:lpstr>
      <vt:lpstr>История простых чисел</vt:lpstr>
      <vt:lpstr>Примеры простых чисел </vt:lpstr>
      <vt:lpstr>Как определить, является ли число простым?</vt:lpstr>
      <vt:lpstr>Решето Эратосфена</vt:lpstr>
      <vt:lpstr>Как найти простые числа способом Эратосфена</vt:lpstr>
      <vt:lpstr>Разберем алгоритм на примере. Шаг 1й</vt:lpstr>
      <vt:lpstr>Разберем алгоритм на примере. Шаг 2й</vt:lpstr>
      <vt:lpstr>Разберем алгоритм на примере. Шаг 3й</vt:lpstr>
      <vt:lpstr>Разберем алгоритм на примере. Шаг 4й</vt:lpstr>
      <vt:lpstr>Слайд 13</vt:lpstr>
      <vt:lpstr>Эратосфе́н Кире́нский </vt:lpstr>
      <vt:lpstr>Слайд 15</vt:lpstr>
      <vt:lpstr>Задание №1</vt:lpstr>
      <vt:lpstr>Задание № 2 </vt:lpstr>
      <vt:lpstr>Задание № 3</vt:lpstr>
      <vt:lpstr>Задание № 4</vt:lpstr>
      <vt:lpstr>Задание № 5</vt:lpstr>
      <vt:lpstr>Спасибо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BEST</dc:creator>
  <cp:lastModifiedBy>D505</cp:lastModifiedBy>
  <cp:revision>34</cp:revision>
  <dcterms:created xsi:type="dcterms:W3CDTF">2014-11-30T09:55:11Z</dcterms:created>
  <dcterms:modified xsi:type="dcterms:W3CDTF">2015-03-15T08:24:16Z</dcterms:modified>
</cp:coreProperties>
</file>