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5" r:id="rId2"/>
    <p:sldId id="306" r:id="rId3"/>
    <p:sldId id="307" r:id="rId4"/>
    <p:sldId id="295" r:id="rId5"/>
    <p:sldId id="298" r:id="rId6"/>
    <p:sldId id="274" r:id="rId7"/>
    <p:sldId id="261" r:id="rId8"/>
    <p:sldId id="291" r:id="rId9"/>
    <p:sldId id="273" r:id="rId10"/>
    <p:sldId id="264" r:id="rId11"/>
    <p:sldId id="308" r:id="rId12"/>
    <p:sldId id="302" r:id="rId13"/>
    <p:sldId id="293" r:id="rId14"/>
    <p:sldId id="25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6" autoAdjust="0"/>
    <p:restoredTop sz="94691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F33CD2-74BE-49B0-AB22-1EE0F63088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 cstate="print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1E7710C-EEAF-4864-A733-46B977A75D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D5774-73FF-4564-AE05-3A7850659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343B3-F84C-4395-8806-5EA2C5C82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10AF9-9B01-4913-833F-F72F4F8A4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0E715-EB68-4DBB-80CD-7BA34D79E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85A4-128A-4229-B6FB-91AEDA221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5850E-99AC-4342-A6B2-023D3CF92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543D6-278E-49E6-A451-C5E4B075A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BD51C-8016-4C5F-917C-BE817FD36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6F923-B284-4FD2-BA60-171F727E7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2DC1-0769-4CB0-AA44-A18C247AF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 cstate="print"/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CCA29D-86E5-4635-A239-6E942FBAE8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dreamstime.com/%25" TargetMode="External"/><Relationship Id="rId2" Type="http://schemas.openxmlformats.org/officeDocument/2006/relationships/hyperlink" Target="http://bio2012.ucoz.ru/news/na_uroke/1-0-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16824" cy="2808312"/>
          </a:xfrm>
        </p:spPr>
        <p:txBody>
          <a:bodyPr/>
          <a:lstStyle/>
          <a:p>
            <a:pPr algn="ctr"/>
            <a:r>
              <a:rPr lang="ru-RU" sz="5400" dirty="0" smtClean="0"/>
              <a:t>Школьный проект – старт в будущее</a:t>
            </a:r>
            <a:endParaRPr lang="ru-RU" sz="5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863080" y="3717032"/>
            <a:ext cx="82809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«Единственный путь, ведущий к знаниям, - это деятельность»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Б. Шоу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3" descr="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7CD"/>
              </a:clrFrom>
              <a:clrTo>
                <a:srgbClr val="FFE7C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4926715"/>
            <a:ext cx="3182680" cy="193128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Роль учителя</a:t>
            </a:r>
            <a:endParaRPr lang="en-US" sz="4000" dirty="0"/>
          </a:p>
        </p:txBody>
      </p:sp>
      <p:pic>
        <p:nvPicPr>
          <p:cNvPr id="15369" name="Picture 9" descr="1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gray">
          <a:xfrm>
            <a:off x="914400" y="3332163"/>
            <a:ext cx="5800725" cy="962025"/>
          </a:xfrm>
          <a:prstGeom prst="rect">
            <a:avLst/>
          </a:prstGeom>
          <a:noFill/>
        </p:spPr>
      </p:pic>
      <p:pic>
        <p:nvPicPr>
          <p:cNvPr id="15370" name="Picture 10" descr="1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gray">
          <a:xfrm>
            <a:off x="914400" y="5153025"/>
            <a:ext cx="5800725" cy="962025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black">
          <a:xfrm>
            <a:off x="467544" y="1844824"/>
            <a:ext cx="594837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Энтузиаст (вдохновляет и мотивирует)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black">
          <a:xfrm>
            <a:off x="467544" y="2852936"/>
            <a:ext cx="444818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Консультант (организует доступ к информационным ресурсам)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black">
          <a:xfrm>
            <a:off x="899592" y="4437112"/>
            <a:ext cx="49482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ru-RU" sz="2400" b="1" dirty="0" smtClean="0">
                <a:solidFill>
                  <a:srgbClr val="FF0066"/>
                </a:solidFill>
              </a:rPr>
              <a:t>Координатор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black">
          <a:xfrm>
            <a:off x="899592" y="5085184"/>
            <a:ext cx="54483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Эксперт, анализирующий результаты выполненного проекта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211263" y="1000108"/>
            <a:ext cx="58674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110000"/>
              </a:lnSpc>
            </a:pPr>
            <a:r>
              <a:rPr lang="ru-RU" sz="2000" b="1" dirty="0" smtClean="0"/>
              <a:t>«Будущее – в руках школьного учителя». Виктор Гюго</a:t>
            </a:r>
            <a:endParaRPr lang="en-US" sz="2000" b="1" dirty="0"/>
          </a:p>
        </p:txBody>
      </p:sp>
      <p:pic>
        <p:nvPicPr>
          <p:cNvPr id="17" name="Picture 7" descr="к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73601" y="2276872"/>
            <a:ext cx="3970399" cy="396686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934200" cy="914400"/>
          </a:xfrm>
        </p:spPr>
        <p:txBody>
          <a:bodyPr/>
          <a:lstStyle/>
          <a:p>
            <a:r>
              <a:rPr lang="ru-RU" dirty="0" smtClean="0"/>
              <a:t>Что дает проектная деятельность?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32856"/>
            <a:ext cx="8002588" cy="3993307"/>
          </a:xfrm>
        </p:spPr>
        <p:txBody>
          <a:bodyPr/>
          <a:lstStyle/>
          <a:p>
            <a:r>
              <a:rPr lang="ru-RU" dirty="0" smtClean="0"/>
              <a:t>Распределять правильно время;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Анализировать собственные действия</a:t>
            </a:r>
          </a:p>
          <a:p>
            <a:r>
              <a:rPr lang="ru-RU" dirty="0" smtClean="0"/>
              <a:t>Презентовать результаты своего труда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Доделывать все до конца</a:t>
            </a:r>
          </a:p>
          <a:p>
            <a:r>
              <a:rPr lang="ru-RU" dirty="0" smtClean="0"/>
              <a:t>Достигать поставленной цели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Рассматривать тему с разных точек зрения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/>
          <a:lstStyle/>
          <a:p>
            <a:pPr algn="ctr"/>
            <a:r>
              <a:rPr lang="ru-RU" sz="4000" dirty="0" smtClean="0"/>
              <a:t>Преобразование знаний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005064"/>
            <a:ext cx="3168352" cy="10081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Образование всю жизнь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560" y="2564904"/>
            <a:ext cx="4041775" cy="10081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Образование на всю жизнь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4034" name="Picture 2" descr="C:\Users\Hamster\Desktop\урок-землеве-ения-156329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428093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7848600" cy="914400"/>
          </a:xfrm>
        </p:spPr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hlinkClick r:id="rId2"/>
              </a:rPr>
              <a:t>Картинки:</a:t>
            </a:r>
            <a:r>
              <a:rPr lang="ru-RU" sz="2400" dirty="0" smtClean="0">
                <a:hlinkClick r:id="rId2"/>
              </a:rPr>
              <a:t> </a:t>
            </a:r>
            <a:r>
              <a:rPr lang="en-US" sz="2400" dirty="0" smtClean="0">
                <a:hlinkClick r:id="rId2"/>
              </a:rPr>
              <a:t>http://bio2012.ucoz.ru/news/na_uroke/1-0-2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hlinkClick r:id="rId3"/>
              </a:rPr>
              <a:t>http://ru.dreamstime.com/%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Фон - </a:t>
            </a:r>
            <a:r>
              <a:rPr lang="en-US" sz="2400" dirty="0" smtClean="0"/>
              <a:t>www.themegallery.com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Спасибо за внимание!!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7283152" cy="1512168"/>
          </a:xfrm>
        </p:spPr>
        <p:txBody>
          <a:bodyPr/>
          <a:lstStyle/>
          <a:p>
            <a:r>
              <a:rPr lang="ru-RU" dirty="0" smtClean="0"/>
              <a:t>Проект – в буквальном переводе с латинского «брошенный вперед»</a:t>
            </a:r>
            <a:endParaRPr lang="ru-RU" dirty="0"/>
          </a:p>
        </p:txBody>
      </p:sp>
      <p:pic>
        <p:nvPicPr>
          <p:cNvPr id="6" name="Picture 12" descr="Копия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575372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6934200" cy="914400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Требования к учебному проекту (5 «</a:t>
            </a:r>
            <a:r>
              <a:rPr lang="ru-RU" sz="4000" dirty="0" err="1" smtClean="0"/>
              <a:t>п</a:t>
            </a:r>
            <a:r>
              <a:rPr lang="ru-RU" sz="4000" dirty="0" smtClean="0"/>
              <a:t>»)</a:t>
            </a:r>
            <a:endParaRPr lang="en-US" sz="4000" dirty="0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2928926" y="1851025"/>
            <a:ext cx="247458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/>
              <a:t>Проблема</a:t>
            </a:r>
            <a:endParaRPr lang="en-US" sz="2800" b="1" dirty="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gray">
          <a:xfrm>
            <a:off x="2195736" y="1772816"/>
            <a:ext cx="4411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</a:rPr>
              <a:t>1</a:t>
            </a:r>
            <a:r>
              <a:rPr lang="ru-RU" sz="2400" b="1" dirty="0" smtClean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gray">
          <a:xfrm>
            <a:off x="2362200" y="5715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2078037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2857488" y="2713038"/>
            <a:ext cx="62600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/>
              <a:t>Проектирование (планирование)</a:t>
            </a:r>
            <a:endParaRPr lang="en-US" sz="2800" b="1" dirty="0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2857488" y="3552825"/>
            <a:ext cx="373846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/>
              <a:t>Поиск информации</a:t>
            </a:r>
            <a:endParaRPr lang="en-US" sz="2800" b="1" dirty="0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2928926" y="4394200"/>
            <a:ext cx="22649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/>
              <a:t>Продукт </a:t>
            </a:r>
            <a:endParaRPr lang="en-US" sz="2800" b="1" dirty="0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gray">
          <a:xfrm>
            <a:off x="2857488" y="5245100"/>
            <a:ext cx="540899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/>
              <a:t>Презентация (</a:t>
            </a:r>
            <a:r>
              <a:rPr lang="ru-RU" sz="2800" b="1" dirty="0" err="1" smtClean="0"/>
              <a:t>портфолио</a:t>
            </a:r>
            <a:r>
              <a:rPr lang="ru-RU" sz="2800" b="1" dirty="0" smtClean="0"/>
              <a:t>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4" grpId="0" animBg="1"/>
      <p:bldP spid="5135" grpId="0"/>
      <p:bldP spid="5136" grpId="0" animBg="1"/>
      <p:bldP spid="5137" grpId="0" animBg="1"/>
      <p:bldP spid="5138" grpId="0"/>
      <p:bldP spid="5139" grpId="0"/>
      <p:bldP spid="5140" grpId="0" animBg="1"/>
      <p:bldP spid="5141" grpId="0" animBg="1"/>
      <p:bldP spid="5142" grpId="0"/>
      <p:bldP spid="5143" grpId="0" animBg="1"/>
      <p:bldP spid="5144" grpId="0" animBg="1"/>
      <p:bldP spid="5145" grpId="0"/>
      <p:bldP spid="5146" grpId="0" animBg="1"/>
      <p:bldP spid="5147" grpId="0" animBg="1"/>
      <p:bldP spid="5148" grpId="0"/>
      <p:bldP spid="5149" grpId="0"/>
      <p:bldP spid="5150" grpId="0"/>
      <p:bldP spid="5151" grpId="0"/>
      <p:bldP spid="5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Формы продуктов </a:t>
            </a:r>
            <a:br>
              <a:rPr lang="ru-RU" sz="4000" dirty="0" smtClean="0"/>
            </a:br>
            <a:r>
              <a:rPr lang="ru-RU" sz="4000" dirty="0" smtClean="0"/>
              <a:t>проектной деятельности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3888432" cy="4625989"/>
          </a:xfrm>
        </p:spPr>
        <p:txBody>
          <a:bodyPr/>
          <a:lstStyle/>
          <a:p>
            <a:r>
              <a:rPr lang="en-US" dirty="0" smtClean="0"/>
              <a:t>Web</a:t>
            </a:r>
            <a:r>
              <a:rPr lang="ru-RU" dirty="0" smtClean="0"/>
              <a:t>-сайт</a:t>
            </a:r>
          </a:p>
          <a:p>
            <a:r>
              <a:rPr lang="ru-RU" dirty="0" smtClean="0"/>
              <a:t>Атлас, карта</a:t>
            </a:r>
          </a:p>
          <a:p>
            <a:r>
              <a:rPr lang="ru-RU" dirty="0" smtClean="0"/>
              <a:t>Видеофильм</a:t>
            </a:r>
          </a:p>
          <a:p>
            <a:r>
              <a:rPr lang="ru-RU" dirty="0" smtClean="0"/>
              <a:t>Выставка</a:t>
            </a:r>
          </a:p>
          <a:p>
            <a:r>
              <a:rPr lang="ru-RU" dirty="0" smtClean="0"/>
              <a:t>Газета, журнал</a:t>
            </a:r>
          </a:p>
          <a:p>
            <a:r>
              <a:rPr lang="ru-RU" dirty="0" smtClean="0"/>
              <a:t>Действующая фирма</a:t>
            </a:r>
          </a:p>
          <a:p>
            <a:r>
              <a:rPr lang="ru-RU" dirty="0" smtClean="0"/>
              <a:t>Законопроект</a:t>
            </a:r>
          </a:p>
          <a:p>
            <a:r>
              <a:rPr lang="ru-RU" dirty="0" smtClean="0"/>
              <a:t>Игра</a:t>
            </a:r>
          </a:p>
          <a:p>
            <a:r>
              <a:rPr lang="ru-RU" dirty="0" smtClean="0"/>
              <a:t>Костюм</a:t>
            </a:r>
          </a:p>
          <a:p>
            <a:r>
              <a:rPr lang="ru-RU" dirty="0" smtClean="0"/>
              <a:t>Модель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4554551"/>
          </a:xfrm>
        </p:spPr>
        <p:txBody>
          <a:bodyPr/>
          <a:lstStyle/>
          <a:p>
            <a:r>
              <a:rPr lang="ru-RU" dirty="0" smtClean="0"/>
              <a:t>Музыкальное произведение</a:t>
            </a:r>
          </a:p>
          <a:p>
            <a:r>
              <a:rPr lang="ru-RU" dirty="0" err="1" smtClean="0"/>
              <a:t>Мультимедийный</a:t>
            </a:r>
            <a:r>
              <a:rPr lang="ru-RU" dirty="0" smtClean="0"/>
              <a:t> продукт</a:t>
            </a:r>
          </a:p>
          <a:p>
            <a:r>
              <a:rPr lang="ru-RU" dirty="0" smtClean="0"/>
              <a:t>Оформление кабинета, школы</a:t>
            </a:r>
          </a:p>
          <a:p>
            <a:r>
              <a:rPr lang="ru-RU" dirty="0" smtClean="0"/>
              <a:t>Постановка</a:t>
            </a:r>
          </a:p>
          <a:p>
            <a:r>
              <a:rPr lang="ru-RU" dirty="0" smtClean="0"/>
              <a:t>Праздник</a:t>
            </a:r>
          </a:p>
          <a:p>
            <a:r>
              <a:rPr lang="ru-RU" dirty="0" smtClean="0"/>
              <a:t>Справочник</a:t>
            </a:r>
          </a:p>
          <a:p>
            <a:r>
              <a:rPr lang="ru-RU" dirty="0" smtClean="0"/>
              <a:t>Учебное пособие</a:t>
            </a:r>
          </a:p>
          <a:p>
            <a:r>
              <a:rPr lang="ru-RU" dirty="0" smtClean="0"/>
              <a:t>Экскурсия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Виды презентаций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40188" cy="4554551"/>
          </a:xfrm>
        </p:spPr>
        <p:txBody>
          <a:bodyPr/>
          <a:lstStyle/>
          <a:p>
            <a:r>
              <a:rPr lang="ru-RU" dirty="0" smtClean="0"/>
              <a:t>Деловая игра</a:t>
            </a:r>
          </a:p>
          <a:p>
            <a:r>
              <a:rPr lang="ru-RU" dirty="0" smtClean="0"/>
              <a:t>Демонстрация видеофильма</a:t>
            </a:r>
          </a:p>
          <a:p>
            <a:r>
              <a:rPr lang="ru-RU" dirty="0" smtClean="0"/>
              <a:t>Защита на конференции</a:t>
            </a:r>
          </a:p>
          <a:p>
            <a:r>
              <a:rPr lang="ru-RU" dirty="0" smtClean="0"/>
              <a:t>Игра с залом</a:t>
            </a:r>
          </a:p>
          <a:p>
            <a:r>
              <a:rPr lang="ru-RU" dirty="0" smtClean="0"/>
              <a:t>Инсценировка реального или вымышленного исторического события</a:t>
            </a:r>
          </a:p>
          <a:p>
            <a:r>
              <a:rPr lang="ru-RU" dirty="0" smtClean="0"/>
              <a:t>Научный доклад</a:t>
            </a:r>
          </a:p>
          <a:p>
            <a:r>
              <a:rPr lang="ru-RU" dirty="0" smtClean="0"/>
              <a:t>Экскурсия</a:t>
            </a:r>
          </a:p>
          <a:p>
            <a:endParaRPr lang="ru-RU" sz="18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484784"/>
            <a:ext cx="4041775" cy="4625989"/>
          </a:xfrm>
        </p:spPr>
        <p:txBody>
          <a:bodyPr/>
          <a:lstStyle/>
          <a:p>
            <a:r>
              <a:rPr lang="ru-RU" dirty="0" smtClean="0"/>
              <a:t>Отчет исследовательской экспедиции</a:t>
            </a:r>
          </a:p>
          <a:p>
            <a:r>
              <a:rPr lang="ru-RU" dirty="0" smtClean="0"/>
              <a:t>Пресс-конференция</a:t>
            </a:r>
          </a:p>
          <a:p>
            <a:r>
              <a:rPr lang="ru-RU" dirty="0" smtClean="0"/>
              <a:t>Реклама</a:t>
            </a:r>
          </a:p>
          <a:p>
            <a:r>
              <a:rPr lang="ru-RU" dirty="0" smtClean="0"/>
              <a:t>Ролевая игра</a:t>
            </a:r>
          </a:p>
          <a:p>
            <a:r>
              <a:rPr lang="ru-RU" dirty="0" smtClean="0"/>
              <a:t>Соревнование</a:t>
            </a:r>
          </a:p>
          <a:p>
            <a:r>
              <a:rPr lang="ru-RU" dirty="0" smtClean="0"/>
              <a:t>Спектакль</a:t>
            </a:r>
          </a:p>
          <a:p>
            <a:r>
              <a:rPr lang="ru-RU" dirty="0" smtClean="0"/>
              <a:t>Спортивная игра</a:t>
            </a:r>
          </a:p>
          <a:p>
            <a:r>
              <a:rPr lang="ru-RU" dirty="0" smtClean="0"/>
              <a:t>Театрализация</a:t>
            </a:r>
          </a:p>
          <a:p>
            <a:r>
              <a:rPr lang="ru-RU" dirty="0" smtClean="0"/>
              <a:t>Телепередача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6200"/>
            <a:ext cx="7491442" cy="914400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Классификация проектов по продолжительности</a:t>
            </a:r>
            <a:endParaRPr lang="en-US" sz="40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gray">
          <a:xfrm>
            <a:off x="6088063" y="4527550"/>
            <a:ext cx="2522537" cy="14779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gray">
          <a:xfrm>
            <a:off x="3473450" y="4672013"/>
            <a:ext cx="2503488" cy="1477962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8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white">
          <a:xfrm>
            <a:off x="3428992" y="4643446"/>
            <a:ext cx="25717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2"/>
                </a:solidFill>
              </a:rPr>
              <a:t>Краткосрочный  (выполняемый на уроках)</a:t>
            </a:r>
            <a:endParaRPr lang="en-US" sz="2400" b="1" dirty="0">
              <a:solidFill>
                <a:schemeClr val="bg2"/>
              </a:solidFill>
            </a:endParaRPr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1331640" y="3140968"/>
            <a:ext cx="2111375" cy="1446213"/>
            <a:chOff x="4397" y="1430"/>
            <a:chExt cx="1005" cy="960"/>
          </a:xfrm>
        </p:grpSpPr>
        <p:sp>
          <p:nvSpPr>
            <p:cNvPr id="25609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1295400" y="4724400"/>
            <a:ext cx="2111375" cy="1447800"/>
            <a:chOff x="4397" y="1430"/>
            <a:chExt cx="1005" cy="960"/>
          </a:xfrm>
        </p:grpSpPr>
        <p:sp>
          <p:nvSpPr>
            <p:cNvPr id="25612" name="AutoShape 12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AutoShape 13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4" name="Rectangle 14"/>
          <p:cNvSpPr>
            <a:spLocks noChangeArrowheads="1"/>
          </p:cNvSpPr>
          <p:nvPr/>
        </p:nvSpPr>
        <p:spPr bwMode="gray">
          <a:xfrm>
            <a:off x="1259632" y="3645024"/>
            <a:ext cx="2120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333333"/>
                </a:solidFill>
              </a:rPr>
              <a:t>Долгосрочные </a:t>
            </a:r>
            <a:endParaRPr lang="en-US" sz="2000" b="1" dirty="0">
              <a:solidFill>
                <a:srgbClr val="333333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gray">
          <a:xfrm>
            <a:off x="1219200" y="5238750"/>
            <a:ext cx="22812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333333"/>
                </a:solidFill>
              </a:rPr>
              <a:t>Краткосрочные</a:t>
            </a:r>
            <a:endParaRPr lang="en-US" sz="2000" b="1" dirty="0">
              <a:solidFill>
                <a:srgbClr val="333333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white">
          <a:xfrm>
            <a:off x="6224588" y="5072073"/>
            <a:ext cx="22415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Мини-проект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gray">
          <a:xfrm>
            <a:off x="6088063" y="2986088"/>
            <a:ext cx="2522537" cy="14763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gray">
          <a:xfrm>
            <a:off x="3473450" y="3122613"/>
            <a:ext cx="2503488" cy="14779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white">
          <a:xfrm>
            <a:off x="3428992" y="3143248"/>
            <a:ext cx="242889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2"/>
                </a:solidFill>
              </a:rPr>
              <a:t>Долгосрочный (годичный)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white">
          <a:xfrm>
            <a:off x="6000760" y="2928934"/>
            <a:ext cx="264320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Недельный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 (в рамках проектной недели)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gray">
          <a:xfrm>
            <a:off x="428596" y="1625600"/>
            <a:ext cx="8182004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110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«Планы – это мечты знающих людей» </a:t>
            </a:r>
          </a:p>
          <a:p>
            <a:pPr algn="r" eaLnBrk="0" hangingPunct="0">
              <a:lnSpc>
                <a:spcPct val="110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Эрнст </a:t>
            </a:r>
            <a:r>
              <a:rPr lang="ru-RU" sz="2800" dirty="0" err="1" smtClean="0">
                <a:solidFill>
                  <a:srgbClr val="000000"/>
                </a:solidFill>
              </a:rPr>
              <a:t>Фейхтерслебен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6200"/>
            <a:ext cx="7562880" cy="914400"/>
          </a:xfrm>
        </p:spPr>
        <p:txBody>
          <a:bodyPr/>
          <a:lstStyle/>
          <a:p>
            <a:r>
              <a:rPr lang="ru-RU" sz="3600" dirty="0" smtClean="0"/>
              <a:t>Циклограмма долгосрочного проекта</a:t>
            </a:r>
            <a:endParaRPr lang="en-US" sz="3600" dirty="0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gray">
          <a:xfrm>
            <a:off x="2895600" y="2365375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gray">
          <a:xfrm>
            <a:off x="4038600" y="287972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gray">
          <a:xfrm>
            <a:off x="3276600" y="3660775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gray">
          <a:xfrm>
            <a:off x="4114800" y="2517775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gray">
          <a:xfrm flipH="1">
            <a:off x="4210050" y="4041775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gray">
          <a:xfrm>
            <a:off x="5410200" y="3965575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gray">
          <a:xfrm flipV="1">
            <a:off x="5410200" y="2670175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gray">
          <a:xfrm>
            <a:off x="4676775" y="3270250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3198816" y="1527175"/>
            <a:ext cx="1168401" cy="1384300"/>
            <a:chOff x="2063" y="1008"/>
            <a:chExt cx="736" cy="872"/>
          </a:xfrm>
        </p:grpSpPr>
        <p:sp>
          <p:nvSpPr>
            <p:cNvPr id="12300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02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03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04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0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06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07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8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9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0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1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1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22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27" name="Rectangle 39"/>
            <p:cNvSpPr>
              <a:spLocks noChangeArrowheads="1"/>
            </p:cNvSpPr>
            <p:nvPr/>
          </p:nvSpPr>
          <p:spPr bwMode="gray">
            <a:xfrm>
              <a:off x="2063" y="1126"/>
              <a:ext cx="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Сентябрь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- октябрь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2211391" y="2924175"/>
            <a:ext cx="1146176" cy="1384300"/>
            <a:chOff x="2064" y="1008"/>
            <a:chExt cx="722" cy="872"/>
          </a:xfrm>
        </p:grpSpPr>
        <p:sp>
          <p:nvSpPr>
            <p:cNvPr id="12329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30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31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3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3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3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36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7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8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9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0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41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2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3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4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4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4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4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51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5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5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56" name="Rectangle 68"/>
            <p:cNvSpPr>
              <a:spLocks noChangeArrowheads="1"/>
            </p:cNvSpPr>
            <p:nvPr/>
          </p:nvSpPr>
          <p:spPr bwMode="gray">
            <a:xfrm>
              <a:off x="2109" y="1272"/>
              <a:ext cx="64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Ноябрь-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декабрь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57" name="Group 69"/>
          <p:cNvGrpSpPr>
            <a:grpSpLocks/>
          </p:cNvGrpSpPr>
          <p:nvPr/>
        </p:nvGrpSpPr>
        <p:grpSpPr bwMode="auto">
          <a:xfrm>
            <a:off x="3324230" y="5272088"/>
            <a:ext cx="1146176" cy="1384300"/>
            <a:chOff x="2064" y="1008"/>
            <a:chExt cx="722" cy="872"/>
          </a:xfrm>
        </p:grpSpPr>
        <p:sp>
          <p:nvSpPr>
            <p:cNvPr id="1235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5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60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6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6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63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6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6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69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70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1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2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3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74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37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7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8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8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385" name="Rectangle 97"/>
            <p:cNvSpPr>
              <a:spLocks noChangeArrowheads="1"/>
            </p:cNvSpPr>
            <p:nvPr/>
          </p:nvSpPr>
          <p:spPr bwMode="gray">
            <a:xfrm>
              <a:off x="2082" y="1272"/>
              <a:ext cx="70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Декабрь-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февраль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386" name="Group 98"/>
          <p:cNvGrpSpPr>
            <a:grpSpLocks/>
          </p:cNvGrpSpPr>
          <p:nvPr/>
        </p:nvGrpSpPr>
        <p:grpSpPr bwMode="auto">
          <a:xfrm>
            <a:off x="5568950" y="3813175"/>
            <a:ext cx="1146175" cy="1384300"/>
            <a:chOff x="2064" y="1008"/>
            <a:chExt cx="722" cy="872"/>
          </a:xfrm>
        </p:grpSpPr>
        <p:sp>
          <p:nvSpPr>
            <p:cNvPr id="12387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88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89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390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91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392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393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9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98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99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0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1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2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403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404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05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6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7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08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09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10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1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2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13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14" name="Rectangle 126"/>
            <p:cNvSpPr>
              <a:spLocks noChangeArrowheads="1"/>
            </p:cNvSpPr>
            <p:nvPr/>
          </p:nvSpPr>
          <p:spPr bwMode="gray">
            <a:xfrm>
              <a:off x="2194" y="1272"/>
              <a:ext cx="47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Март 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415" name="Group 127"/>
          <p:cNvGrpSpPr>
            <a:grpSpLocks/>
          </p:cNvGrpSpPr>
          <p:nvPr/>
        </p:nvGrpSpPr>
        <p:grpSpPr bwMode="auto">
          <a:xfrm>
            <a:off x="5562601" y="1651000"/>
            <a:ext cx="1146175" cy="1384300"/>
            <a:chOff x="2064" y="1008"/>
            <a:chExt cx="722" cy="872"/>
          </a:xfrm>
        </p:grpSpPr>
        <p:sp>
          <p:nvSpPr>
            <p:cNvPr id="124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417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418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41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42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42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42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423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4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5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6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27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428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9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0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1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432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2433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3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3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3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3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4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43" name="Rectangle 155"/>
            <p:cNvSpPr>
              <a:spLocks noChangeArrowheads="1"/>
            </p:cNvSpPr>
            <p:nvPr/>
          </p:nvSpPr>
          <p:spPr bwMode="gray">
            <a:xfrm>
              <a:off x="2110" y="1272"/>
              <a:ext cx="64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Апрель-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май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444" name="Group 156"/>
          <p:cNvGrpSpPr>
            <a:grpSpLocks/>
          </p:cNvGrpSpPr>
          <p:nvPr/>
        </p:nvGrpSpPr>
        <p:grpSpPr bwMode="auto">
          <a:xfrm rot="4976862" flipH="1">
            <a:off x="4864100" y="3444875"/>
            <a:ext cx="673100" cy="647700"/>
            <a:chOff x="1944" y="1111"/>
            <a:chExt cx="204" cy="196"/>
          </a:xfrm>
        </p:grpSpPr>
        <p:pic>
          <p:nvPicPr>
            <p:cNvPr id="12445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244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447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2448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449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0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1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2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5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45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5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458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459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12460" name="AutoShape 172"/>
          <p:cNvSpPr>
            <a:spLocks/>
          </p:cNvSpPr>
          <p:nvPr/>
        </p:nvSpPr>
        <p:spPr bwMode="auto">
          <a:xfrm>
            <a:off x="7164288" y="2132856"/>
            <a:ext cx="1638280" cy="366712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endParaRPr lang="ru-RU" dirty="0" smtClean="0">
              <a:solidFill>
                <a:srgbClr val="000000"/>
              </a:solidFill>
            </a:endParaRPr>
          </a:p>
          <a:p>
            <a:pPr eaLnBrk="0" hangingPunct="0"/>
            <a:endParaRPr lang="ru-RU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5.Выбор формы презентации, подготовка презентации, презентация, самоанализ, самооценка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61" name="AutoShape 173"/>
          <p:cNvSpPr>
            <a:spLocks/>
          </p:cNvSpPr>
          <p:nvPr/>
        </p:nvSpPr>
        <p:spPr bwMode="auto">
          <a:xfrm>
            <a:off x="7092280" y="4797152"/>
            <a:ext cx="1604992" cy="392112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-62348"/>
              <a:gd name="adj6" fmla="val -44640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hangingPunct="0"/>
            <a:r>
              <a:rPr lang="ru-R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Оформление продукта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62" name="AutoShape 174"/>
          <p:cNvSpPr>
            <a:spLocks/>
          </p:cNvSpPr>
          <p:nvPr/>
        </p:nvSpPr>
        <p:spPr bwMode="auto">
          <a:xfrm>
            <a:off x="428596" y="1524000"/>
            <a:ext cx="2460654" cy="434975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118250"/>
              <a:gd name="adj6" fmla="val 125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endParaRPr lang="ru-RU" sz="1400" dirty="0" smtClean="0">
              <a:solidFill>
                <a:srgbClr val="000000"/>
              </a:solidFill>
            </a:endParaRPr>
          </a:p>
          <a:p>
            <a:pPr algn="r" eaLnBrk="0" hangingPunct="0"/>
            <a:endParaRPr lang="ru-RU" sz="1400" dirty="0" smtClean="0">
              <a:solidFill>
                <a:srgbClr val="000000"/>
              </a:solidFill>
            </a:endParaRPr>
          </a:p>
          <a:p>
            <a:pPr algn="r" eaLnBrk="0" hangingPunct="0"/>
            <a:r>
              <a:rPr lang="en-US" sz="1400" dirty="0" smtClean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Постановка проблемы, выдвижение гипотез, деление на группы, планирование деятельности, выбор форм продукта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63" name="AutoShape 175"/>
          <p:cNvSpPr>
            <a:spLocks/>
          </p:cNvSpPr>
          <p:nvPr/>
        </p:nvSpPr>
        <p:spPr bwMode="auto">
          <a:xfrm>
            <a:off x="615950" y="4030663"/>
            <a:ext cx="1593850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35769"/>
              <a:gd name="adj6" fmla="val 134463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en-US" dirty="0">
                <a:solidFill>
                  <a:srgbClr val="000000"/>
                </a:solidFill>
              </a:rPr>
              <a:t>2. </a:t>
            </a:r>
            <a:r>
              <a:rPr lang="ru-RU" dirty="0" smtClean="0">
                <a:solidFill>
                  <a:srgbClr val="000000"/>
                </a:solidFill>
              </a:rPr>
              <a:t>Сбор информации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64" name="AutoShape 176"/>
          <p:cNvSpPr>
            <a:spLocks/>
          </p:cNvSpPr>
          <p:nvPr/>
        </p:nvSpPr>
        <p:spPr bwMode="auto">
          <a:xfrm>
            <a:off x="357158" y="5000636"/>
            <a:ext cx="2571768" cy="857255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53440"/>
              <a:gd name="adj6" fmla="val 1755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algn="r" eaLnBrk="0" hangingPunct="0"/>
            <a:r>
              <a:rPr lang="en-US" dirty="0">
                <a:solidFill>
                  <a:srgbClr val="000000"/>
                </a:solidFill>
              </a:rPr>
              <a:t>3. </a:t>
            </a:r>
            <a:r>
              <a:rPr lang="ru-RU" dirty="0" smtClean="0">
                <a:solidFill>
                  <a:srgbClr val="000000"/>
                </a:solidFill>
              </a:rPr>
              <a:t>Структурирование информации, изготовление продукта, подготовка продукта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66" name="Rectangle 178"/>
          <p:cNvSpPr>
            <a:spLocks noChangeArrowheads="1"/>
          </p:cNvSpPr>
          <p:nvPr/>
        </p:nvSpPr>
        <p:spPr bwMode="gray">
          <a:xfrm>
            <a:off x="5035550" y="5629275"/>
            <a:ext cx="42863" cy="3556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Персональные или групповые?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персональных проектов: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2132856"/>
            <a:ext cx="4040188" cy="3951288"/>
          </a:xfrm>
        </p:spPr>
        <p:txBody>
          <a:bodyPr/>
          <a:lstStyle/>
          <a:p>
            <a:r>
              <a:rPr lang="ru-RU" dirty="0" smtClean="0"/>
              <a:t>План работы выстраивается и отслеживается с максимальной точностью</a:t>
            </a:r>
          </a:p>
          <a:p>
            <a:r>
              <a:rPr lang="ru-RU" dirty="0" smtClean="0"/>
              <a:t>Формируется чувство личной ответственности</a:t>
            </a:r>
          </a:p>
          <a:p>
            <a:r>
              <a:rPr lang="ru-RU" dirty="0" smtClean="0"/>
              <a:t>Приобретается опыт выполнения всех этапов работы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Преимущества групповых проектов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ru-RU" dirty="0" smtClean="0"/>
              <a:t>Формируются навыки сотрудничества</a:t>
            </a:r>
          </a:p>
          <a:p>
            <a:pPr algn="just"/>
            <a:r>
              <a:rPr lang="ru-RU" dirty="0" smtClean="0"/>
              <a:t>Выполняется глубже и разностороннее</a:t>
            </a:r>
          </a:p>
          <a:p>
            <a:r>
              <a:rPr lang="ru-RU" dirty="0" smtClean="0"/>
              <a:t>Появляется свой ситуативный лидер на каждом этапе</a:t>
            </a:r>
          </a:p>
          <a:p>
            <a:r>
              <a:rPr lang="ru-RU" dirty="0" smtClean="0"/>
              <a:t>Появляются подгруппы с элементом соревнования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848600" cy="91440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Классификация по доминирующей деятельности</a:t>
            </a:r>
            <a:endParaRPr lang="en-US" sz="4000" dirty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051720" y="2924944"/>
            <a:ext cx="4905375" cy="2425700"/>
            <a:chOff x="995" y="1472"/>
            <a:chExt cx="3785" cy="1872"/>
          </a:xfrm>
        </p:grpSpPr>
        <p:sp>
          <p:nvSpPr>
            <p:cNvPr id="24580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gray">
            <a:xfrm>
              <a:off x="1793" y="1974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gray">
            <a:xfrm>
              <a:off x="3951" y="1959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gray">
            <a:xfrm flipV="1">
              <a:off x="3951" y="1794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gray">
            <a:xfrm flipH="1" flipV="1">
              <a:off x="1413" y="1801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gray">
            <a:xfrm>
              <a:off x="3752" y="2843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gray">
            <a:xfrm flipH="1">
              <a:off x="4112" y="3022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1" name="Line 15"/>
          <p:cNvSpPr>
            <a:spLocks noChangeShapeType="1"/>
          </p:cNvSpPr>
          <p:nvPr/>
        </p:nvSpPr>
        <p:spPr bwMode="black">
          <a:xfrm>
            <a:off x="3491880" y="2636912"/>
            <a:ext cx="0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black">
          <a:xfrm>
            <a:off x="5796136" y="2708920"/>
            <a:ext cx="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black">
          <a:xfrm flipV="1">
            <a:off x="4860032" y="5085184"/>
            <a:ext cx="0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gray">
          <a:xfrm flipH="1">
            <a:off x="6660232" y="3717032"/>
            <a:ext cx="576064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gray">
          <a:xfrm flipV="1">
            <a:off x="1763688" y="378904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black">
          <a:xfrm>
            <a:off x="3131840" y="1844824"/>
            <a:ext cx="3096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Практико-ориентированный</a:t>
            </a:r>
            <a:endParaRPr lang="en-US" sz="2400" b="1" dirty="0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black">
          <a:xfrm>
            <a:off x="7092280" y="3356992"/>
            <a:ext cx="2051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Творческий</a:t>
            </a:r>
            <a:endParaRPr lang="en-US" sz="2400" b="1" dirty="0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black">
          <a:xfrm>
            <a:off x="3059832" y="5657671"/>
            <a:ext cx="3531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Информационный</a:t>
            </a:r>
            <a:endParaRPr lang="en-US" sz="2400" b="1" dirty="0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black">
          <a:xfrm>
            <a:off x="-612576" y="3212976"/>
            <a:ext cx="25002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 smtClean="0"/>
              <a:t> </a:t>
            </a:r>
            <a:r>
              <a:rPr lang="ru-RU" sz="2400" b="1" dirty="0" err="1" smtClean="0"/>
              <a:t>Исследова</a:t>
            </a:r>
            <a:r>
              <a:rPr lang="ru-RU" sz="2400" b="1" dirty="0" smtClean="0"/>
              <a:t>-</a:t>
            </a:r>
          </a:p>
          <a:p>
            <a:pPr algn="r">
              <a:spcBef>
                <a:spcPct val="50000"/>
              </a:spcBef>
            </a:pPr>
            <a:r>
              <a:rPr lang="ru-RU" sz="2400" b="1" dirty="0" err="1" smtClean="0"/>
              <a:t>тельский</a:t>
            </a:r>
            <a:endParaRPr lang="en-US" sz="2400" b="1" dirty="0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black">
          <a:xfrm>
            <a:off x="3563888" y="3645024"/>
            <a:ext cx="200026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A50021"/>
                </a:solidFill>
              </a:rPr>
              <a:t>Доминирующая деятельность учащихся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gray">
          <a:xfrm>
            <a:off x="3347864" y="3501008"/>
            <a:ext cx="2339975" cy="663575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451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gray">
          <a:xfrm flipH="1" flipV="1">
            <a:off x="3491880" y="4077072"/>
            <a:ext cx="2392363" cy="620712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6667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7TGp_School_light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587TGp_School_light_ani</Template>
  <TotalTime>472</TotalTime>
  <Words>354</Words>
  <Application>Microsoft Office PowerPoint</Application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587TGp_School_light_ani</vt:lpstr>
      <vt:lpstr>Школьный проект – старт в будущее</vt:lpstr>
      <vt:lpstr>Слайд 2</vt:lpstr>
      <vt:lpstr> Требования к учебному проекту (5 «п»)</vt:lpstr>
      <vt:lpstr>Формы продуктов  проектной деятельности</vt:lpstr>
      <vt:lpstr>Виды презентаций</vt:lpstr>
      <vt:lpstr> Классификация проектов по продолжительности</vt:lpstr>
      <vt:lpstr>Циклограмма долгосрочного проекта</vt:lpstr>
      <vt:lpstr>Персональные или групповые?</vt:lpstr>
      <vt:lpstr> Классификация по доминирующей деятельности</vt:lpstr>
      <vt:lpstr>Роль учителя</vt:lpstr>
      <vt:lpstr>Что дает проектная деятельность? </vt:lpstr>
      <vt:lpstr>Преобразование знаний</vt:lpstr>
      <vt:lpstr>Источники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в школе  Елисеева Н. Ю., учитель немецкого языка МОУ «Гимназия №1» г. Воркуты</dc:title>
  <dc:creator>Hamster</dc:creator>
  <cp:lastModifiedBy>Учитель</cp:lastModifiedBy>
  <cp:revision>44</cp:revision>
  <dcterms:created xsi:type="dcterms:W3CDTF">2015-01-06T12:35:53Z</dcterms:created>
  <dcterms:modified xsi:type="dcterms:W3CDTF">2017-05-11T13:15:34Z</dcterms:modified>
</cp:coreProperties>
</file>