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49" autoAdjust="0"/>
    <p:restoredTop sz="94601" autoAdjust="0"/>
  </p:normalViewPr>
  <p:slideViewPr>
    <p:cSldViewPr>
      <p:cViewPr varScale="1">
        <p:scale>
          <a:sx n="86" d="100"/>
          <a:sy n="86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C313B8D-68FB-4785-90A3-AEE72F8B4061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9253F85-110A-4D41-901A-47400EE0EB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625492" y="1640196"/>
            <a:ext cx="6239405" cy="1204306"/>
          </a:xfrm>
        </p:spPr>
        <p:txBody>
          <a:bodyPr/>
          <a:lstStyle/>
          <a:p>
            <a:r>
              <a:rPr lang="ru-RU" dirty="0" smtClean="0"/>
              <a:t>ПРОЕКТ «СВОЯ НОША НЕ ТЯНЕТ?»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27471">
            <a:off x="959387" y="2302321"/>
            <a:ext cx="7646511" cy="465782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 smtClean="0"/>
              <a:t>Над проектом работали ученики 7 «Б» класса: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780928"/>
            <a:ext cx="66247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                               </a:t>
            </a:r>
            <a:r>
              <a:rPr lang="ru-RU" sz="2400" dirty="0" smtClean="0"/>
              <a:t>Ахтямов </a:t>
            </a:r>
            <a:r>
              <a:rPr lang="ru-RU" sz="2400" dirty="0"/>
              <a:t>Ильяс,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                                    Савельев Семен</a:t>
            </a:r>
            <a:r>
              <a:rPr lang="ru-RU" sz="2400" dirty="0"/>
              <a:t>,</a:t>
            </a:r>
          </a:p>
          <a:p>
            <a:r>
              <a:rPr lang="ru-RU" sz="2400" dirty="0"/>
              <a:t>          </a:t>
            </a:r>
            <a:r>
              <a:rPr lang="ru-RU" sz="2400" dirty="0" smtClean="0"/>
              <a:t>                                       Леонов </a:t>
            </a:r>
            <a:r>
              <a:rPr lang="ru-RU" sz="2400" dirty="0"/>
              <a:t>Игорь,</a:t>
            </a:r>
          </a:p>
          <a:p>
            <a:r>
              <a:rPr lang="ru-RU" sz="2400" dirty="0"/>
              <a:t>         </a:t>
            </a:r>
            <a:r>
              <a:rPr lang="ru-RU" sz="2400" dirty="0" smtClean="0"/>
              <a:t>                                            Сизов Артем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1252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32856"/>
            <a:ext cx="7538729" cy="425613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9854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Franklin Gothic Book"/>
                <a:ea typeface="Franklin Gothic Book"/>
                <a:cs typeface="Times New Roman"/>
              </a:rPr>
              <a:t>Проблема. Цель. </a:t>
            </a:r>
            <a:r>
              <a:rPr lang="ru-RU" dirty="0" err="1" smtClean="0">
                <a:latin typeface="Franklin Gothic Book"/>
                <a:ea typeface="Franklin Gothic Book"/>
                <a:cs typeface="Times New Roman"/>
              </a:rPr>
              <a:t>ЗадачИ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91962156"/>
              </p:ext>
            </p:extLst>
          </p:nvPr>
        </p:nvGraphicFramePr>
        <p:xfrm>
          <a:off x="107504" y="908720"/>
          <a:ext cx="8928992" cy="5663940"/>
        </p:xfrm>
        <a:graphic>
          <a:graphicData uri="http://schemas.openxmlformats.org/drawingml/2006/table">
            <a:tbl>
              <a:tblPr firstRow="1" firstCol="1" bandRow="1"/>
              <a:tblGrid>
                <a:gridCol w="1610146"/>
                <a:gridCol w="7318846"/>
              </a:tblGrid>
              <a:tr h="576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Проблема                                              </a:t>
                      </a:r>
                      <a:endParaRPr lang="ru-RU" sz="26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У нас очень тяжелые портфели.</a:t>
                      </a:r>
                      <a:endParaRPr lang="ru-RU" sz="26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Цель</a:t>
                      </a:r>
                      <a:endParaRPr lang="ru-RU" sz="26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Выяснить с помощью взвешивания,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соответствует ли вес портфелей максимально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допустимому,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и разработать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способы решение проблемы.</a:t>
                      </a:r>
                      <a:endParaRPr lang="ru-RU" sz="26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9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Задачи</a:t>
                      </a:r>
                      <a:endParaRPr lang="ru-RU" sz="26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Узнать нормативы допустимого веса.</a:t>
                      </a: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Взвесить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каждый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портфель учеников с 1 по 11 класс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и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записать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его вес. </a:t>
                      </a:r>
                      <a:endParaRPr lang="ru-RU" sz="2600" dirty="0" smtClean="0">
                        <a:effectLst/>
                        <a:latin typeface="Times New Roman"/>
                        <a:ea typeface="Franklin Gothic Book"/>
                        <a:cs typeface="Times New Roman"/>
                      </a:endParaRP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Потом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подсчитать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средний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вес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портфелей </a:t>
                      </a:r>
                      <a:r>
                        <a:rPr lang="ru-RU" sz="26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по параллелям 1 – 11 </a:t>
                      </a: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классов.  </a:t>
                      </a: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Сделать выводы по параллелям.</a:t>
                      </a: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60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Если</a:t>
                      </a:r>
                      <a:r>
                        <a:rPr lang="ru-RU" sz="2600" baseline="0" dirty="0" smtClean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вес портфеля выше нормы, предложить варианты решения проблемы.</a:t>
                      </a:r>
                      <a:endParaRPr lang="ru-RU" sz="2600" dirty="0" smtClean="0">
                        <a:effectLst/>
                        <a:latin typeface="Times New Roman"/>
                        <a:ea typeface="Franklin Gothic Book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6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41951" marR="419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3284984"/>
            <a:ext cx="2017215" cy="35730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225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520940" cy="54864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/>
                <a:ea typeface="Franklin Gothic Book"/>
                <a:cs typeface="Times New Roman"/>
              </a:rPr>
              <a:t>санитарные правила и НОРМЫ :                                                        </a:t>
            </a:r>
            <a:r>
              <a:rPr lang="ru-RU" sz="1200" dirty="0">
                <a:latin typeface="Franklin Gothic Book"/>
                <a:ea typeface="Franklin Gothic Book"/>
                <a:cs typeface="Times New Roman"/>
              </a:rPr>
              <a:t/>
            </a:r>
            <a:br>
              <a:rPr lang="ru-RU" sz="1200" dirty="0">
                <a:latin typeface="Franklin Gothic Book"/>
                <a:ea typeface="Franklin Gothic Book"/>
                <a:cs typeface="Times New Roman"/>
              </a:rPr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48770120"/>
              </p:ext>
            </p:extLst>
          </p:nvPr>
        </p:nvGraphicFramePr>
        <p:xfrm>
          <a:off x="1475656" y="2060848"/>
          <a:ext cx="6264696" cy="3579810"/>
        </p:xfrm>
        <a:graphic>
          <a:graphicData uri="http://schemas.openxmlformats.org/drawingml/2006/table">
            <a:tbl>
              <a:tblPr firstRow="1" firstCol="1" bandRow="1"/>
              <a:tblGrid>
                <a:gridCol w="1231641"/>
                <a:gridCol w="5033055"/>
              </a:tblGrid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Класс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Максимально допустимый вес. 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1-2й</a:t>
                      </a:r>
                      <a:endParaRPr lang="ru-RU" sz="28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Не более 1,5 кг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3-4й</a:t>
                      </a:r>
                      <a:endParaRPr lang="ru-RU" sz="28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Не более 2 кг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5-6й</a:t>
                      </a:r>
                      <a:endParaRPr lang="ru-RU" sz="28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Не более 2,5 кг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7-8й</a:t>
                      </a:r>
                      <a:endParaRPr lang="ru-RU" sz="28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Не более 3,5 кг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 9-11й</a:t>
                      </a:r>
                      <a:endParaRPr lang="ru-RU" sz="280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Franklin Gothic Book"/>
                          <a:cs typeface="Times New Roman"/>
                        </a:rPr>
                        <a:t>Не более 4 кг</a:t>
                      </a:r>
                      <a:endParaRPr lang="ru-RU" sz="2800" dirty="0">
                        <a:effectLst/>
                        <a:latin typeface="Franklin Gothic Book"/>
                        <a:ea typeface="Franklin Gothic Book"/>
                        <a:cs typeface="Times New Roman"/>
                      </a:endParaRPr>
                    </a:p>
                  </a:txBody>
                  <a:tcPr marL="64760" marR="6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1124744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Franklin Gothic Book"/>
                <a:cs typeface="Times New Roman" pitchFamily="18" charset="0"/>
              </a:rPr>
              <a:t>(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Franklin Gothic Book"/>
                <a:cs typeface="Times New Roman" pitchFamily="18" charset="0"/>
              </a:rPr>
              <a:t>СанПиН 2.4.2. 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Franklin Gothic Book"/>
                <a:cs typeface="Times New Roman" pitchFamily="18" charset="0"/>
              </a:rPr>
              <a:t>2821-10, действуют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Franklin Gothic Book"/>
                <a:cs typeface="Times New Roman" pitchFamily="18" charset="0"/>
              </a:rPr>
              <a:t>с 1.09.11. согласно постановлению главного врача РФ от 29.12.10. №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Franklin Gothic Book"/>
                <a:cs typeface="Times New Roman" pitchFamily="18" charset="0"/>
              </a:rPr>
              <a:t>189)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636912"/>
            <a:ext cx="2517579" cy="45205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71420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Franklin Gothic Book"/>
              </a:rPr>
              <a:t>Начальная школа 1-4 классы.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1078312"/>
              </p:ext>
            </p:extLst>
          </p:nvPr>
        </p:nvGraphicFramePr>
        <p:xfrm>
          <a:off x="323528" y="980728"/>
          <a:ext cx="7992888" cy="5478909"/>
        </p:xfrm>
        <a:graphic>
          <a:graphicData uri="http://schemas.openxmlformats.org/drawingml/2006/table">
            <a:tbl>
              <a:tblPr firstRow="1" firstCol="1" bandRow="1"/>
              <a:tblGrid>
                <a:gridCol w="1080120"/>
                <a:gridCol w="1008112"/>
                <a:gridCol w="2592288"/>
                <a:gridCol w="1584176"/>
                <a:gridCol w="1728192"/>
              </a:tblGrid>
              <a:tr h="5787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Весят,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Средний вес по параллели,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Должны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весить,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Превышают,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8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1А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1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1В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2,9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2,8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3,1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2,9              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   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1,5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1,4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2А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2Б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2В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3,2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1,5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1,7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6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3А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3Б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3В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3,5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2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1,4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4А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4Б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4В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3,2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2 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1,3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874693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0080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Franklin Gothic Book"/>
                <a:cs typeface="Times New Roman"/>
              </a:rPr>
              <a:t> Средняя школа 5-8 классы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78156934"/>
              </p:ext>
            </p:extLst>
          </p:nvPr>
        </p:nvGraphicFramePr>
        <p:xfrm>
          <a:off x="179513" y="965042"/>
          <a:ext cx="8424936" cy="5171821"/>
        </p:xfrm>
        <a:graphic>
          <a:graphicData uri="http://schemas.openxmlformats.org/drawingml/2006/table">
            <a:tbl>
              <a:tblPr firstRow="1" firstCol="1" bandRow="1"/>
              <a:tblGrid>
                <a:gridCol w="1152127"/>
                <a:gridCol w="1224136"/>
                <a:gridCol w="2109333"/>
                <a:gridCol w="1742484"/>
                <a:gridCol w="2196856"/>
              </a:tblGrid>
              <a:tr h="547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Весят,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Средний вес по параллели,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Должны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весить,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Превышают,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5А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5Б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5В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3,2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3,1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3,2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3,2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2,5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0,7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6А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6Б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6В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3,3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2,5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0,9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7А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7Б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7В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3,5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3,4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3,5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1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8А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8Б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8В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3,5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3,7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3,5 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0,1</a:t>
                      </a:r>
                    </a:p>
                  </a:txBody>
                  <a:tcPr marL="36065" marR="360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0"/>
            <a:ext cx="2637707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4861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Franklin Gothic Book"/>
                <a:cs typeface="Times New Roman"/>
              </a:rPr>
              <a:t> Старшая школа 9-11 классы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31600785"/>
              </p:ext>
            </p:extLst>
          </p:nvPr>
        </p:nvGraphicFramePr>
        <p:xfrm>
          <a:off x="251520" y="1052737"/>
          <a:ext cx="8208912" cy="5146302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1230865"/>
                <a:gridCol w="2225519"/>
                <a:gridCol w="1656184"/>
                <a:gridCol w="1872208"/>
              </a:tblGrid>
              <a:tr h="6677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Класс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Весят,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Средний вес по параллели,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Должны 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весить, </a:t>
                      </a: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Превышают,</a:t>
                      </a:r>
                      <a:endParaRPr lang="ru-RU" sz="24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кг</a:t>
                      </a:r>
                    </a:p>
                  </a:txBody>
                  <a:tcPr marL="43387" marR="433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9А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9Б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9В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3,7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3,5 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 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4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 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-</a:t>
                      </a:r>
                      <a:endParaRPr lang="ru-RU" sz="28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10А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10Б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10В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3,5 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3,6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4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-</a:t>
                      </a:r>
                      <a:endParaRPr lang="ru-RU" sz="28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11</a:t>
                      </a:r>
                      <a:endParaRPr lang="ru-RU" sz="28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3,4 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-</a:t>
                      </a:r>
                      <a:endParaRPr lang="ru-RU" sz="280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</a:txBody>
                  <a:tcPr marL="42915" marR="429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3026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ПРЕВЫШЕНИЯ ПО ВЕСУ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54096147"/>
              </p:ext>
            </p:extLst>
          </p:nvPr>
        </p:nvGraphicFramePr>
        <p:xfrm>
          <a:off x="179512" y="1484784"/>
          <a:ext cx="5832648" cy="3240357"/>
        </p:xfrm>
        <a:graphic>
          <a:graphicData uri="http://schemas.openxmlformats.org/drawingml/2006/table">
            <a:tbl>
              <a:tblPr firstRow="1" firstCol="1" bandRow="1"/>
              <a:tblGrid>
                <a:gridCol w="1800200"/>
                <a:gridCol w="2664296"/>
                <a:gridCol w="1368152"/>
              </a:tblGrid>
              <a:tr h="1080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Начальная школа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Значительное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1,5 кг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Средняя школа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Незначительное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0,5кг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Старшая школа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      </a:t>
                      </a:r>
                      <a:r>
                        <a:rPr lang="ru-RU" sz="2800" b="0" dirty="0" smtClean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Нет</a:t>
                      </a:r>
                      <a:endParaRPr lang="ru-RU" sz="2800" b="0" dirty="0">
                        <a:effectLst/>
                        <a:latin typeface="Times New Roman" pitchFamily="18" charset="0"/>
                        <a:ea typeface="Franklin Gothic Book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0" dirty="0">
                          <a:effectLst/>
                          <a:latin typeface="Times New Roman" pitchFamily="18" charset="0"/>
                          <a:ea typeface="Franklin Gothic Book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9" y="620688"/>
            <a:ext cx="3419872" cy="605299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620688"/>
            <a:ext cx="3419872" cy="605299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564" y="620688"/>
            <a:ext cx="3399436" cy="60212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2035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760"/>
            <a:ext cx="8092380" cy="548640"/>
          </a:xfrm>
        </p:spPr>
        <p:txBody>
          <a:bodyPr/>
          <a:lstStyle/>
          <a:p>
            <a:r>
              <a:rPr lang="ru-RU" dirty="0" smtClean="0"/>
              <a:t>ВОЗМОЖНЫЕ СПОСОБЫ РЕШЕНИЯ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00628"/>
            <a:ext cx="8784976" cy="4344596"/>
          </a:xfrm>
        </p:spPr>
        <p:txBody>
          <a:bodyPr>
            <a:noAutofit/>
          </a:bodyPr>
          <a:lstStyle/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Договариваться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с соседом по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парте, чтобы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он брал одну часть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учебников,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а ты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другую,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и использовать по одному учебнику на парту.</a:t>
            </a: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Хранить в школе ту часть учебников, которая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не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нужна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дома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 </a:t>
            </a:r>
            <a:r>
              <a:rPr lang="ru-RU" sz="2400" b="0" spc="-4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(может применяться в первых классах, </a:t>
            </a:r>
            <a:r>
              <a:rPr lang="ru-RU" sz="2400" b="0" spc="-40" dirty="0">
                <a:latin typeface="Times New Roman" pitchFamily="18" charset="0"/>
                <a:ea typeface="Franklin Gothic Book"/>
                <a:cs typeface="Times New Roman" pitchFamily="18" charset="0"/>
              </a:rPr>
              <a:t>г</a:t>
            </a:r>
            <a:r>
              <a:rPr lang="ru-RU" sz="2400" b="0" spc="-4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де не задают </a:t>
            </a:r>
            <a:r>
              <a:rPr lang="ru-RU" sz="2400" b="0" spc="-40" dirty="0" err="1" smtClean="0">
                <a:latin typeface="Times New Roman" pitchFamily="18" charset="0"/>
                <a:ea typeface="Franklin Gothic Book"/>
                <a:cs typeface="Times New Roman" pitchFamily="18" charset="0"/>
              </a:rPr>
              <a:t>домаш</a:t>
            </a:r>
            <a:r>
              <a:rPr lang="ru-RU" sz="2400" b="0" spc="-4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- </a:t>
            </a:r>
            <a:r>
              <a:rPr lang="ru-RU" sz="2400" b="0" spc="-40" dirty="0" err="1" smtClean="0">
                <a:latin typeface="Times New Roman" pitchFamily="18" charset="0"/>
                <a:ea typeface="Franklin Gothic Book"/>
                <a:cs typeface="Times New Roman" pitchFamily="18" charset="0"/>
              </a:rPr>
              <a:t>ние</a:t>
            </a:r>
            <a:r>
              <a:rPr lang="ru-RU" sz="2400" b="0" spc="-4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 задания, и принадлежности для уроков труда и рисования).</a:t>
            </a:r>
            <a:endParaRPr lang="ru-RU" sz="2400" b="0" spc="-40" dirty="0" smtClean="0">
              <a:latin typeface="Times New Roman" pitchFamily="18" charset="0"/>
              <a:ea typeface="Franklin Gothic Book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Или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иметь в школе второй комплект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учебников (недостаток – нужно финансирование для приобретения второго комплекта).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При составлении расписания по возможности сделать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парные уроки 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(два русских,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две алгебры и т.д.).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Предложить администрации школы рассмотреть вопрос о переходе на использование электронных учебников </a:t>
            </a:r>
            <a:r>
              <a:rPr lang="ru-RU" sz="2400" b="0" dirty="0">
                <a:latin typeface="Times New Roman" pitchFamily="18" charset="0"/>
                <a:ea typeface="Franklin Gothic Book"/>
                <a:cs typeface="Times New Roman" pitchFamily="18" charset="0"/>
              </a:rPr>
              <a:t>на планшетах , ноутбуках и т.п</a:t>
            </a:r>
            <a:r>
              <a:rPr lang="ru-RU" sz="2400" b="0" dirty="0" smtClean="0">
                <a:latin typeface="Times New Roman" pitchFamily="18" charset="0"/>
                <a:ea typeface="Franklin Gothic Book"/>
                <a:cs typeface="Times New Roman" pitchFamily="18" charset="0"/>
              </a:rPr>
              <a:t>.</a:t>
            </a:r>
            <a:endParaRPr lang="ru-RU" sz="2400" b="0" dirty="0">
              <a:latin typeface="Times New Roman" pitchFamily="18" charset="0"/>
              <a:ea typeface="Franklin Gothic Book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86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00628"/>
            <a:ext cx="6048672" cy="3912548"/>
          </a:xfrm>
        </p:spPr>
        <p:txBody>
          <a:bodyPr>
            <a:normAutofit/>
          </a:bodyPr>
          <a:lstStyle/>
          <a:p>
            <a:r>
              <a:rPr lang="ru-RU" sz="2400" b="0" dirty="0" smtClean="0">
                <a:latin typeface="Times New Roman"/>
                <a:ea typeface="Franklin Gothic Book"/>
              </a:rPr>
              <a:t>	</a:t>
            </a:r>
            <a:r>
              <a:rPr lang="ru-RU" sz="2400" b="0" dirty="0" smtClean="0">
                <a:latin typeface="Times New Roman"/>
                <a:ea typeface="Franklin Gothic Book"/>
              </a:rPr>
              <a:t>Выполнив все задачи нашего проекта, мы убедились, что наши портфели действительно слишком тяжелые (особенно в начальной школе). Это может плохо отразиться на здоровье учащихся, поэтому мы решили </a:t>
            </a:r>
            <a:r>
              <a:rPr lang="ru-RU" sz="2400" b="0" dirty="0" smtClean="0">
                <a:latin typeface="Times New Roman"/>
                <a:ea typeface="Franklin Gothic Book"/>
              </a:rPr>
              <a:t>показать результаты нашего проекта учителям и администрации школы. </a:t>
            </a:r>
            <a:r>
              <a:rPr lang="ru-RU" sz="2400" b="0" dirty="0" smtClean="0">
                <a:latin typeface="Times New Roman"/>
                <a:ea typeface="Franklin Gothic Book"/>
              </a:rPr>
              <a:t>Мы </a:t>
            </a:r>
            <a:r>
              <a:rPr lang="ru-RU" sz="2400" b="0" dirty="0" smtClean="0">
                <a:latin typeface="Times New Roman"/>
                <a:ea typeface="Franklin Gothic Book"/>
              </a:rPr>
              <a:t>постарались предложить разные варианты решения проблемы.</a:t>
            </a:r>
            <a:endParaRPr lang="ru-RU" sz="2400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680" y="0"/>
            <a:ext cx="2987824" cy="52922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2412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156</TotalTime>
  <Words>537</Words>
  <Application>Microsoft Office PowerPoint</Application>
  <PresentationFormat>Экран (4:3)</PresentationFormat>
  <Paragraphs>200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Углы</vt:lpstr>
      <vt:lpstr>ПРОЕКТ «СВОЯ НОША НЕ ТЯНЕТ?»</vt:lpstr>
      <vt:lpstr>Проблема. Цель. ЗадачИ</vt:lpstr>
      <vt:lpstr>санитарные правила и НОРМЫ :                                                         </vt:lpstr>
      <vt:lpstr>Начальная школа 1-4 классы.</vt:lpstr>
      <vt:lpstr> Средняя школа 5-8 классы</vt:lpstr>
      <vt:lpstr> Старшая школа 9-11 классы</vt:lpstr>
      <vt:lpstr>ПРЕВЫШЕНИЯ ПО ВЕСУ</vt:lpstr>
      <vt:lpstr>ВОЗМОЖНЫЕ СПОСОБЫ РЕШЕНИЯ ПРОБЛЕМЫ</vt:lpstr>
      <vt:lpstr>Заключение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Учитель</cp:lastModifiedBy>
  <cp:revision>19</cp:revision>
  <dcterms:created xsi:type="dcterms:W3CDTF">2016-03-11T06:21:01Z</dcterms:created>
  <dcterms:modified xsi:type="dcterms:W3CDTF">2016-05-06T11:48:14Z</dcterms:modified>
</cp:coreProperties>
</file>